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8"/>
  </p:notesMasterIdLst>
  <p:sldIdLst>
    <p:sldId id="1200" r:id="rId5"/>
    <p:sldId id="1202" r:id="rId6"/>
    <p:sldId id="1201" r:id="rId7"/>
  </p:sldIdLst>
  <p:sldSz cx="9144000" cy="6858000" type="screen4x3"/>
  <p:notesSz cx="7077075" cy="9363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4" autoAdjust="0"/>
    <p:restoredTop sz="82755" autoAdjust="0"/>
  </p:normalViewPr>
  <p:slideViewPr>
    <p:cSldViewPr snapToGrid="0" snapToObjects="1">
      <p:cViewPr varScale="1">
        <p:scale>
          <a:sx n="69" d="100"/>
          <a:sy n="69" d="100"/>
        </p:scale>
        <p:origin x="1800" y="67"/>
      </p:cViewPr>
      <p:guideLst>
        <p:guide orient="horz" pos="55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1F40120C-0CAD-FE44-95AA-9E1573372EF0}" type="datetimeFigureOut">
              <a:rPr lang="en-US" smtClean="0"/>
              <a:t>2/22/2022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701675"/>
            <a:ext cx="4683125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97AA43F1-2879-9A46-BAE7-87E05698D7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Jim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41D2A-E99A-2F4F-B8C9-28142709F87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9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Jim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41D2A-E99A-2F4F-B8C9-28142709F87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68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Jim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41D2A-E99A-2F4F-B8C9-28142709F87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5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3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42" Type="http://schemas.openxmlformats.org/officeDocument/2006/relationships/image" Target="../media/image66.png"/><Relationship Id="rId47" Type="http://schemas.openxmlformats.org/officeDocument/2006/relationships/image" Target="../media/image71.png"/><Relationship Id="rId50" Type="http://schemas.openxmlformats.org/officeDocument/2006/relationships/image" Target="../media/image74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9" Type="http://schemas.openxmlformats.org/officeDocument/2006/relationships/image" Target="../media/image53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45" Type="http://schemas.openxmlformats.org/officeDocument/2006/relationships/image" Target="../media/image69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4" Type="http://schemas.openxmlformats.org/officeDocument/2006/relationships/image" Target="../media/image68.png"/><Relationship Id="rId52" Type="http://schemas.openxmlformats.org/officeDocument/2006/relationships/image" Target="../media/image7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image" Target="../media/image72.png"/><Relationship Id="rId8" Type="http://schemas.openxmlformats.org/officeDocument/2006/relationships/image" Target="../media/image32.png"/><Relationship Id="rId51" Type="http://schemas.openxmlformats.org/officeDocument/2006/relationships/image" Target="../media/image75.png"/><Relationship Id="rId3" Type="http://schemas.openxmlformats.org/officeDocument/2006/relationships/image" Target="../media/image27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20" Type="http://schemas.openxmlformats.org/officeDocument/2006/relationships/image" Target="../media/image44.png"/><Relationship Id="rId41" Type="http://schemas.openxmlformats.org/officeDocument/2006/relationships/image" Target="../media/image6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6200000">
            <a:off x="3482431" y="617698"/>
            <a:ext cx="2179136" cy="9143999"/>
          </a:xfrm>
          <a:prstGeom prst="rect">
            <a:avLst/>
          </a:prstGeom>
          <a:solidFill>
            <a:srgbClr val="FFFFFF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11125" dist="50800" dir="2700000" algn="tl" rotWithShape="0">
              <a:srgbClr val="A1ABD7">
                <a:alpha val="2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4112472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Rectangle 12"/>
          <p:cNvSpPr/>
          <p:nvPr/>
        </p:nvSpPr>
        <p:spPr>
          <a:xfrm rot="16200000">
            <a:off x="709942" y="3409906"/>
            <a:ext cx="2161730" cy="3581612"/>
          </a:xfrm>
          <a:prstGeom prst="rect">
            <a:avLst/>
          </a:prstGeom>
          <a:gradFill flip="none" rotWithShape="0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" y="4361688"/>
            <a:ext cx="8311896" cy="584235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sz="2900" dirty="0">
                <a:solidFill>
                  <a:schemeClr val="tx2"/>
                </a:solidFill>
                <a:ea typeface="+mj-ea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272490"/>
            <a:ext cx="8311896" cy="389593"/>
          </a:xfrm>
        </p:spPr>
        <p:txBody>
          <a:bodyPr>
            <a:noAutofit/>
          </a:bodyPr>
          <a:lstStyle>
            <a:lvl1pPr marL="0" indent="0" algn="l">
              <a:buNone/>
              <a:defRPr lang="en-US" sz="2200" b="0" kern="1200" dirty="0">
                <a:solidFill>
                  <a:schemeClr val="bg2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5662083"/>
            <a:ext cx="8311896" cy="350982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300" b="0" kern="1200" dirty="0">
                <a:solidFill>
                  <a:schemeClr val="bg2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29768" y="5017686"/>
            <a:ext cx="1367030" cy="0"/>
            <a:chOff x="833627" y="4881706"/>
            <a:chExt cx="1714502" cy="0"/>
          </a:xfrm>
        </p:grpSpPr>
        <p:cxnSp>
          <p:nvCxnSpPr>
            <p:cNvPr id="22" name="Straight Connector 21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rgbClr val="CCDE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rgbClr val="DF1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071747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orient="horz" pos="301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9768" y="228600"/>
            <a:ext cx="8311896" cy="713232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lang="en-US" sz="2200" b="0" kern="1200" smtClean="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3567" y="1129188"/>
            <a:ext cx="1367030" cy="0"/>
            <a:chOff x="833627" y="4881706"/>
            <a:chExt cx="1714502" cy="0"/>
          </a:xfrm>
        </p:grpSpPr>
        <p:cxnSp>
          <p:nvCxnSpPr>
            <p:cNvPr id="17" name="Straight Connector 16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332390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rot="16200000">
            <a:off x="3482431" y="617698"/>
            <a:ext cx="2179136" cy="9143999"/>
          </a:xfrm>
          <a:prstGeom prst="rect">
            <a:avLst/>
          </a:prstGeom>
          <a:solidFill>
            <a:srgbClr val="FFFFFF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11125" dist="50800" dir="2700000" algn="tl" rotWithShape="0">
              <a:srgbClr val="A1ABD7">
                <a:alpha val="2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4112472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2" name="Rectangle 21"/>
          <p:cNvSpPr/>
          <p:nvPr/>
        </p:nvSpPr>
        <p:spPr>
          <a:xfrm rot="16200000">
            <a:off x="709942" y="3409906"/>
            <a:ext cx="2161730" cy="3581612"/>
          </a:xfrm>
          <a:prstGeom prst="rect">
            <a:avLst/>
          </a:prstGeom>
          <a:gradFill flip="none" rotWithShape="0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29768" y="5017686"/>
            <a:ext cx="1367030" cy="0"/>
            <a:chOff x="833627" y="4881706"/>
            <a:chExt cx="1714502" cy="0"/>
          </a:xfrm>
        </p:grpSpPr>
        <p:cxnSp>
          <p:nvCxnSpPr>
            <p:cNvPr id="12" name="Straight Connector 11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rgbClr val="CCDE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rgbClr val="DF1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 userDrawn="1"/>
        </p:nvSpPr>
        <p:spPr>
          <a:xfrm>
            <a:off x="378969" y="4327822"/>
            <a:ext cx="914400" cy="914400"/>
          </a:xfrm>
          <a:prstGeom prst="rect">
            <a:avLst/>
          </a:prstGeom>
        </p:spPr>
        <p:txBody>
          <a:bodyPr wrap="none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Our Story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829616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orient="horz" pos="301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567" y="1129188"/>
            <a:ext cx="1367030" cy="0"/>
            <a:chOff x="833627" y="4881706"/>
            <a:chExt cx="1714502" cy="0"/>
          </a:xfrm>
        </p:grpSpPr>
        <p:cxnSp>
          <p:nvCxnSpPr>
            <p:cNvPr id="17" name="Straight Connector 16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 userDrawn="1"/>
        </p:nvSpPr>
        <p:spPr>
          <a:xfrm>
            <a:off x="345103" y="214788"/>
            <a:ext cx="6011334" cy="914400"/>
          </a:xfrm>
          <a:prstGeom prst="rect">
            <a:avLst/>
          </a:prstGeom>
        </p:spPr>
        <p:txBody>
          <a:bodyPr wrap="none" rtlCol="0" anchor="t" anchorCtr="0"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200" dirty="0"/>
              <a:t>Achieving student success advances </a:t>
            </a:r>
            <a:br>
              <a:rPr lang="en-US" sz="2200" dirty="0"/>
            </a:br>
            <a:r>
              <a:rPr lang="en-US" sz="2200" dirty="0"/>
              <a:t>our entire society 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200717479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803" y="898416"/>
            <a:ext cx="5112256" cy="507810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33567" y="1129188"/>
            <a:ext cx="1367030" cy="0"/>
            <a:chOff x="833627" y="4881706"/>
            <a:chExt cx="1714502" cy="0"/>
          </a:xfrm>
        </p:grpSpPr>
        <p:cxnSp>
          <p:nvCxnSpPr>
            <p:cNvPr id="18" name="Straight Connector 17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Placeholder 1"/>
          <p:cNvSpPr txBox="1">
            <a:spLocks/>
          </p:cNvSpPr>
          <p:nvPr userDrawn="1"/>
        </p:nvSpPr>
        <p:spPr>
          <a:xfrm>
            <a:off x="429768" y="228600"/>
            <a:ext cx="8311896" cy="7132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0" kern="120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Enhancing every aspect of the modern </a:t>
            </a:r>
            <a:br>
              <a:rPr lang="en-US" dirty="0"/>
            </a:br>
            <a:r>
              <a:rPr lang="en-US" dirty="0"/>
              <a:t>connected campus</a:t>
            </a:r>
          </a:p>
        </p:txBody>
      </p:sp>
    </p:spTree>
    <p:extLst>
      <p:ext uri="{BB962C8B-B14F-4D97-AF65-F5344CB8AC3E}">
        <p14:creationId xmlns:p14="http://schemas.microsoft.com/office/powerpoint/2010/main" val="426690443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udent Succes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508591" y="2209383"/>
            <a:ext cx="2737556" cy="2929289"/>
            <a:chOff x="5550554" y="2175517"/>
            <a:chExt cx="2737556" cy="2929289"/>
          </a:xfrm>
        </p:grpSpPr>
        <p:grpSp>
          <p:nvGrpSpPr>
            <p:cNvPr id="76" name="Group 75"/>
            <p:cNvGrpSpPr/>
            <p:nvPr/>
          </p:nvGrpSpPr>
          <p:grpSpPr>
            <a:xfrm>
              <a:off x="6234592" y="5104806"/>
              <a:ext cx="1367030" cy="0"/>
              <a:chOff x="833627" y="4881706"/>
              <a:chExt cx="1714502" cy="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5400000">
                <a:off x="1005077" y="4710256"/>
                <a:ext cx="0" cy="342900"/>
              </a:xfrm>
              <a:prstGeom prst="line">
                <a:avLst/>
              </a:prstGeom>
              <a:ln w="28575">
                <a:solidFill>
                  <a:srgbClr val="CCDE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5400000">
                <a:off x="1347978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1690878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2033779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2376679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5550554" y="2175517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Apply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50554" y="2728673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Register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550554" y="3281829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Degree Plan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50554" y="3834985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Monitor Progress</a:t>
              </a: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50554" y="4388141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Faculty Engagement</a:t>
              </a: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24" y="1216152"/>
            <a:ext cx="3961817" cy="3961815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648919" y="1213857"/>
            <a:ext cx="3961817" cy="3961815"/>
          </a:xfrm>
          <a:prstGeom prst="ellipse">
            <a:avLst/>
          </a:prstGeom>
          <a:solidFill>
            <a:srgbClr val="A3A6A8">
              <a:alpha val="93000"/>
            </a:srgbClr>
          </a:solidFill>
          <a:ln w="76200" cmpd="sng">
            <a:solidFill>
              <a:srgbClr val="CCDE4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1617379" y="2182317"/>
            <a:ext cx="2024896" cy="2024895"/>
          </a:xfrm>
          <a:prstGeom prst="ellipse">
            <a:avLst/>
          </a:prstGeom>
          <a:noFill/>
          <a:ln w="38100" cmpd="sng"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1010897" y="1575835"/>
            <a:ext cx="3237861" cy="3237859"/>
          </a:xfrm>
          <a:prstGeom prst="ellipse">
            <a:avLst/>
          </a:prstGeom>
          <a:noFill/>
          <a:ln>
            <a:solidFill>
              <a:schemeClr val="bg1"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85353" y="1011429"/>
            <a:ext cx="2161040" cy="2161040"/>
            <a:chOff x="146404" y="201558"/>
            <a:chExt cx="2999464" cy="299946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404" y="201558"/>
              <a:ext cx="2999464" cy="2999464"/>
            </a:xfrm>
            <a:prstGeom prst="rect">
              <a:avLst/>
            </a:prstGeom>
            <a:effectLst>
              <a:outerShdw blurRad="73025" dist="50800" dir="2700000" algn="tl" rotWithShape="0">
                <a:schemeClr val="tx1">
                  <a:alpha val="16000"/>
                </a:schemeClr>
              </a:outerShdw>
            </a:effectLst>
          </p:spPr>
        </p:pic>
        <p:pic>
          <p:nvPicPr>
            <p:cNvPr id="15" name="Picture 14" descr="Wheel-s1-25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404" y="201558"/>
              <a:ext cx="2999464" cy="2999464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4610737" y="1206865"/>
            <a:ext cx="4533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DCDDDE">
                    <a:lumMod val="25000"/>
                  </a:srgbClr>
                </a:solidFill>
              </a:rPr>
              <a:t>Student Success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422409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726">
          <p15:clr>
            <a:srgbClr val="FBAE40"/>
          </p15:clr>
        </p15:guide>
        <p15:guide id="2" orient="horz" pos="100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stituent Experien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19" y="1213857"/>
            <a:ext cx="3961817" cy="3961815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648919" y="1213857"/>
            <a:ext cx="3961817" cy="3961815"/>
          </a:xfrm>
          <a:prstGeom prst="ellipse">
            <a:avLst/>
          </a:prstGeom>
          <a:solidFill>
            <a:srgbClr val="A3A6A8">
              <a:alpha val="93000"/>
            </a:srgbClr>
          </a:solidFill>
          <a:ln w="76200" cmpd="sng">
            <a:solidFill>
              <a:srgbClr val="47A5A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1010897" y="1575835"/>
            <a:ext cx="3237861" cy="3237859"/>
            <a:chOff x="910429" y="1078864"/>
            <a:chExt cx="4237766" cy="4237766"/>
          </a:xfrm>
        </p:grpSpPr>
        <p:sp>
          <p:nvSpPr>
            <p:cNvPr id="70" name="Oval 69"/>
            <p:cNvSpPr/>
            <p:nvPr/>
          </p:nvSpPr>
          <p:spPr>
            <a:xfrm>
              <a:off x="1704203" y="1872638"/>
              <a:ext cx="2650218" cy="2650218"/>
            </a:xfrm>
            <a:prstGeom prst="ellipse">
              <a:avLst/>
            </a:prstGeom>
            <a:noFill/>
            <a:ln w="38100" cmpd="sng"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910429" y="1078864"/>
              <a:ext cx="4237766" cy="4237766"/>
            </a:xfrm>
            <a:prstGeom prst="ellipse">
              <a:avLst/>
            </a:prstGeom>
            <a:noFill/>
            <a:ln>
              <a:solidFill>
                <a:schemeClr val="bg1"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 flipH="1">
            <a:off x="2623575" y="1027600"/>
            <a:ext cx="2169668" cy="2169667"/>
            <a:chOff x="146404" y="201558"/>
            <a:chExt cx="2999464" cy="2999464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404" y="201558"/>
              <a:ext cx="2999464" cy="2999464"/>
            </a:xfrm>
            <a:prstGeom prst="rect">
              <a:avLst/>
            </a:prstGeom>
            <a:effectLst>
              <a:outerShdw blurRad="73025" dist="50800" dir="2700000" algn="tl" rotWithShape="0">
                <a:schemeClr val="tx1">
                  <a:alpha val="16000"/>
                </a:schemeClr>
              </a:outerShdw>
            </a:effectLst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46404" y="201558"/>
              <a:ext cx="2999464" cy="299946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 userDrawn="1"/>
        </p:nvGrpSpPr>
        <p:grpSpPr>
          <a:xfrm>
            <a:off x="5508589" y="2206177"/>
            <a:ext cx="2737556" cy="2384279"/>
            <a:chOff x="5689005" y="2206177"/>
            <a:chExt cx="2737556" cy="2384279"/>
          </a:xfrm>
        </p:grpSpPr>
        <p:grpSp>
          <p:nvGrpSpPr>
            <p:cNvPr id="71" name="Group 70"/>
            <p:cNvGrpSpPr/>
            <p:nvPr/>
          </p:nvGrpSpPr>
          <p:grpSpPr>
            <a:xfrm>
              <a:off x="6372520" y="4590456"/>
              <a:ext cx="1367030" cy="0"/>
              <a:chOff x="833627" y="4881706"/>
              <a:chExt cx="1714502" cy="0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 rot="5400000">
                <a:off x="1005077" y="4710256"/>
                <a:ext cx="0" cy="34290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1347978" y="4710256"/>
                <a:ext cx="0" cy="34290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1690878" y="4710256"/>
                <a:ext cx="0" cy="342900"/>
              </a:xfrm>
              <a:prstGeom prst="line">
                <a:avLst/>
              </a:prstGeom>
              <a:ln w="28575">
                <a:solidFill>
                  <a:srgbClr val="47A5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5400000">
                <a:off x="2033779" y="4710256"/>
                <a:ext cx="0" cy="34290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5400000">
                <a:off x="2376679" y="4710256"/>
                <a:ext cx="0" cy="34290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5689005" y="2206177"/>
              <a:ext cx="2737556" cy="451556"/>
            </a:xfrm>
            <a:prstGeom prst="rect">
              <a:avLst/>
            </a:prstGeom>
            <a:noFill/>
            <a:ln w="3175" cmpd="sng">
              <a:solidFill>
                <a:srgbClr val="29A1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Accessible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89005" y="2759333"/>
              <a:ext cx="2737556" cy="451556"/>
            </a:xfrm>
            <a:prstGeom prst="rect">
              <a:avLst/>
            </a:prstGeom>
            <a:noFill/>
            <a:ln w="3175" cmpd="sng">
              <a:solidFill>
                <a:srgbClr val="29A1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Intuitive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689005" y="3312489"/>
              <a:ext cx="2737556" cy="451556"/>
            </a:xfrm>
            <a:prstGeom prst="rect">
              <a:avLst/>
            </a:prstGeom>
            <a:noFill/>
            <a:ln w="3175" cmpd="sng">
              <a:solidFill>
                <a:srgbClr val="29A1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Mobile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89005" y="3865645"/>
              <a:ext cx="2737556" cy="451556"/>
            </a:xfrm>
            <a:prstGeom prst="rect">
              <a:avLst/>
            </a:prstGeom>
            <a:noFill/>
            <a:ln w="3175" cmpd="sng">
              <a:solidFill>
                <a:srgbClr val="29A1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Responsive</a:t>
              </a:r>
              <a:endParaRPr 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4610736" y="1207008"/>
            <a:ext cx="45332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DCDDDE">
                    <a:lumMod val="25000"/>
                  </a:srgbClr>
                </a:solidFill>
              </a:rPr>
              <a:t>Constituent Experience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6416785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3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erational Efficienc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648919" y="1213857"/>
            <a:ext cx="4151736" cy="4152886"/>
            <a:chOff x="436666" y="605101"/>
            <a:chExt cx="5424160" cy="542566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666" y="605101"/>
              <a:ext cx="5185292" cy="5185292"/>
            </a:xfrm>
            <a:prstGeom prst="rect">
              <a:avLst/>
            </a:prstGeom>
          </p:spPr>
        </p:pic>
        <p:sp>
          <p:nvSpPr>
            <p:cNvPr id="34" name="Oval 33"/>
            <p:cNvSpPr/>
            <p:nvPr/>
          </p:nvSpPr>
          <p:spPr>
            <a:xfrm>
              <a:off x="436666" y="605101"/>
              <a:ext cx="5185292" cy="5185292"/>
            </a:xfrm>
            <a:prstGeom prst="ellipse">
              <a:avLst/>
            </a:prstGeom>
            <a:solidFill>
              <a:schemeClr val="bg2">
                <a:lumMod val="75000"/>
                <a:alpha val="93000"/>
              </a:schemeClr>
            </a:solidFill>
            <a:ln w="7620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910429" y="1078864"/>
              <a:ext cx="4237766" cy="4237766"/>
            </a:xfrm>
            <a:prstGeom prst="ellipse">
              <a:avLst/>
            </a:prstGeom>
            <a:noFill/>
            <a:ln>
              <a:solidFill>
                <a:schemeClr val="bg1"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1704203" y="1872638"/>
              <a:ext cx="2650218" cy="2650218"/>
            </a:xfrm>
            <a:prstGeom prst="ellipse">
              <a:avLst/>
            </a:prstGeom>
            <a:noFill/>
            <a:ln w="38100" cmpd="sng">
              <a:solidFill>
                <a:schemeClr val="bg1">
                  <a:alpha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021128" y="3191067"/>
              <a:ext cx="2839698" cy="2839698"/>
              <a:chOff x="3021128" y="3191067"/>
              <a:chExt cx="2839698" cy="2839698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 flipH="1">
                <a:off x="3021128" y="3191067"/>
                <a:ext cx="2839698" cy="2839698"/>
              </a:xfrm>
              <a:prstGeom prst="rect">
                <a:avLst/>
              </a:prstGeom>
              <a:effectLst>
                <a:outerShdw blurRad="73025" dist="50800" dir="8940000" algn="tl" rotWithShape="0">
                  <a:schemeClr val="tx1">
                    <a:alpha val="16000"/>
                  </a:schemeClr>
                </a:outerShdw>
              </a:effectLst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21128" y="3191067"/>
                <a:ext cx="2839698" cy="2839698"/>
              </a:xfrm>
              <a:prstGeom prst="rect">
                <a:avLst/>
              </a:prstGeom>
            </p:spPr>
          </p:pic>
        </p:grpSp>
      </p:grpSp>
      <p:grpSp>
        <p:nvGrpSpPr>
          <p:cNvPr id="2" name="Group 1"/>
          <p:cNvGrpSpPr/>
          <p:nvPr userDrawn="1"/>
        </p:nvGrpSpPr>
        <p:grpSpPr>
          <a:xfrm>
            <a:off x="5512134" y="2203704"/>
            <a:ext cx="2737556" cy="2386752"/>
            <a:chOff x="5960008" y="2203704"/>
            <a:chExt cx="2737556" cy="2386752"/>
          </a:xfrm>
        </p:grpSpPr>
        <p:grpSp>
          <p:nvGrpSpPr>
            <p:cNvPr id="51" name="Group 50"/>
            <p:cNvGrpSpPr/>
            <p:nvPr/>
          </p:nvGrpSpPr>
          <p:grpSpPr>
            <a:xfrm>
              <a:off x="6645271" y="4590456"/>
              <a:ext cx="1367030" cy="0"/>
              <a:chOff x="833627" y="4881706"/>
              <a:chExt cx="1714502" cy="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1005077" y="4710256"/>
                <a:ext cx="0" cy="34290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1347978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1690878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5400000">
                <a:off x="2033779" y="4710256"/>
                <a:ext cx="0" cy="342900"/>
              </a:xfrm>
              <a:prstGeom prst="line">
                <a:avLst/>
              </a:prstGeom>
              <a:ln w="28575">
                <a:solidFill>
                  <a:srgbClr val="DF1C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2376679" y="4710256"/>
                <a:ext cx="0" cy="342900"/>
              </a:xfrm>
              <a:prstGeom prst="line">
                <a:avLst/>
              </a:prstGeom>
              <a:ln w="28575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5960008" y="2203704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Analyze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60008" y="2758440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Enhance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60008" y="3313176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Manage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60008" y="3867912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Optimize</a:t>
              </a:r>
              <a:endParaRPr lang="en-US" sz="16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4617823" y="1207008"/>
            <a:ext cx="45261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DCDDDE">
                    <a:lumMod val="25000"/>
                  </a:srgbClr>
                </a:solidFill>
              </a:rPr>
              <a:t>Operational Efficiency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48018842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titutional Growt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57039" y="1211355"/>
            <a:ext cx="4169266" cy="4165352"/>
            <a:chOff x="191198" y="605101"/>
            <a:chExt cx="5430760" cy="542566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666" y="605101"/>
              <a:ext cx="5185292" cy="5185292"/>
            </a:xfrm>
            <a:prstGeom prst="rect">
              <a:avLst/>
            </a:prstGeom>
          </p:spPr>
        </p:pic>
        <p:sp>
          <p:nvSpPr>
            <p:cNvPr id="34" name="Oval 33"/>
            <p:cNvSpPr/>
            <p:nvPr/>
          </p:nvSpPr>
          <p:spPr>
            <a:xfrm>
              <a:off x="436666" y="605101"/>
              <a:ext cx="5185292" cy="5185292"/>
            </a:xfrm>
            <a:prstGeom prst="ellipse">
              <a:avLst/>
            </a:prstGeom>
            <a:solidFill>
              <a:srgbClr val="A3A6A8">
                <a:alpha val="93000"/>
              </a:srgbClr>
            </a:solidFill>
            <a:ln w="76200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910429" y="1078864"/>
              <a:ext cx="4237766" cy="4237766"/>
            </a:xfrm>
            <a:prstGeom prst="ellipse">
              <a:avLst/>
            </a:prstGeom>
            <a:noFill/>
            <a:ln>
              <a:solidFill>
                <a:srgbClr val="FFFFFF">
                  <a:alpha val="26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1704203" y="1872638"/>
              <a:ext cx="2650218" cy="2650218"/>
            </a:xfrm>
            <a:prstGeom prst="ellipse">
              <a:avLst/>
            </a:prstGeom>
            <a:noFill/>
            <a:ln w="38100" cmpd="sng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91198" y="3191067"/>
              <a:ext cx="2839699" cy="2839698"/>
              <a:chOff x="191198" y="3191067"/>
              <a:chExt cx="2839699" cy="2839698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191199" y="3191067"/>
                <a:ext cx="2839698" cy="2839698"/>
              </a:xfrm>
              <a:prstGeom prst="rect">
                <a:avLst/>
              </a:prstGeom>
              <a:effectLst>
                <a:outerShdw blurRad="73025" dist="63500" dir="3000000" algn="tl" rotWithShape="0">
                  <a:schemeClr val="tx1">
                    <a:alpha val="16000"/>
                  </a:schemeClr>
                </a:outerShdw>
              </a:effectLst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198" y="3191067"/>
                <a:ext cx="2839698" cy="2839698"/>
              </a:xfrm>
              <a:prstGeom prst="rect">
                <a:avLst/>
              </a:prstGeom>
            </p:spPr>
          </p:pic>
        </p:grpSp>
      </p:grpSp>
      <p:grpSp>
        <p:nvGrpSpPr>
          <p:cNvPr id="2" name="Group 1"/>
          <p:cNvGrpSpPr/>
          <p:nvPr userDrawn="1"/>
        </p:nvGrpSpPr>
        <p:grpSpPr>
          <a:xfrm>
            <a:off x="5516374" y="2201569"/>
            <a:ext cx="2737556" cy="2388887"/>
            <a:chOff x="5965411" y="2201569"/>
            <a:chExt cx="2737556" cy="2388887"/>
          </a:xfrm>
        </p:grpSpPr>
        <p:grpSp>
          <p:nvGrpSpPr>
            <p:cNvPr id="54" name="Group 53"/>
            <p:cNvGrpSpPr/>
            <p:nvPr/>
          </p:nvGrpSpPr>
          <p:grpSpPr>
            <a:xfrm>
              <a:off x="6645926" y="4590456"/>
              <a:ext cx="1367030" cy="0"/>
              <a:chOff x="833627" y="4881706"/>
              <a:chExt cx="1714502" cy="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5400000">
                <a:off x="1005077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1347978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1690878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5400000">
                <a:off x="2033779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5400000">
                <a:off x="2376679" y="4710256"/>
                <a:ext cx="0" cy="342900"/>
              </a:xfrm>
              <a:prstGeom prst="line">
                <a:avLst/>
              </a:prstGeom>
              <a:ln w="28575">
                <a:solidFill>
                  <a:srgbClr val="462F8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5965411" y="2201569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chemeClr val="tx1"/>
                  </a:solidFill>
                </a:rPr>
                <a:t>Identify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65411" y="2757017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chemeClr val="tx1"/>
                  </a:solidFill>
                </a:rPr>
                <a:t>Retain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65411" y="3312465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chemeClr val="tx1"/>
                  </a:solidFill>
                </a:rPr>
                <a:t>Matriculate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965411" y="3867912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chemeClr val="tx1"/>
                  </a:solidFill>
                </a:rPr>
                <a:t>Raise Capital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4626305" y="1207008"/>
            <a:ext cx="45176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DCDDDE">
                    <a:lumMod val="25000"/>
                  </a:srgbClr>
                </a:solidFill>
              </a:rPr>
              <a:t>Institutional Growth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1643836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tfor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5507470" y="2200074"/>
            <a:ext cx="2737556" cy="2390382"/>
            <a:chOff x="5961888" y="2200074"/>
            <a:chExt cx="2737556" cy="2390382"/>
          </a:xfrm>
        </p:grpSpPr>
        <p:grpSp>
          <p:nvGrpSpPr>
            <p:cNvPr id="58" name="Group 57"/>
            <p:cNvGrpSpPr/>
            <p:nvPr/>
          </p:nvGrpSpPr>
          <p:grpSpPr>
            <a:xfrm>
              <a:off x="6645926" y="4590456"/>
              <a:ext cx="1367030" cy="0"/>
              <a:chOff x="833627" y="4881706"/>
              <a:chExt cx="1714502" cy="0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rot="5400000">
                <a:off x="1005077" y="4710256"/>
                <a:ext cx="0" cy="342900"/>
              </a:xfrm>
              <a:prstGeom prst="line">
                <a:avLst/>
              </a:prstGeom>
              <a:ln w="28575">
                <a:solidFill>
                  <a:srgbClr val="6426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5400000">
                <a:off x="1347978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5400000">
                <a:off x="1690878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>
                <a:off x="2033779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2376679" y="4710256"/>
                <a:ext cx="0" cy="342900"/>
              </a:xfrm>
              <a:prstGeom prst="line">
                <a:avLst/>
              </a:prstGeom>
              <a:ln w="28575">
                <a:solidFill>
                  <a:srgbClr val="C5C7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>
            <a:xfrm>
              <a:off x="5961888" y="2200074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Integrated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61888" y="2756020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Secure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961888" y="3311966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Extensible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61888" y="3867912"/>
              <a:ext cx="2737556" cy="451556"/>
            </a:xfrm>
            <a:prstGeom prst="rect">
              <a:avLst/>
            </a:prstGeom>
            <a:noFill/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  <a:buClr>
                  <a:schemeClr val="bg2">
                    <a:lumMod val="50000"/>
                  </a:schemeClr>
                </a:buClr>
              </a:pPr>
              <a:r>
                <a:rPr lang="en-US" dirty="0">
                  <a:solidFill>
                    <a:srgbClr val="000000"/>
                  </a:solidFill>
                </a:rPr>
                <a:t>Analytics</a:t>
              </a:r>
              <a:endParaRPr lang="en-US" sz="16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57" y="1177278"/>
            <a:ext cx="4055972" cy="40288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676229" y="1207008"/>
            <a:ext cx="4467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DCDDDE">
                    <a:lumMod val="25000"/>
                  </a:srgbClr>
                </a:solidFill>
              </a:rPr>
              <a:t>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7601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0" orient="horz" pos="732">
          <p15:clr>
            <a:srgbClr val="FBAE40"/>
          </p15:clr>
        </p15:guide>
        <p15:guide id="1" orient="horz" pos="32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768" y="1581912"/>
            <a:ext cx="8311896" cy="4572676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sz="1800" b="1">
                <a:solidFill>
                  <a:schemeClr val="accent2"/>
                </a:solidFill>
              </a:defRPr>
            </a:lvl1pPr>
            <a:lvl2pPr marL="276225" indent="-276225">
              <a:spcBef>
                <a:spcPts val="600"/>
              </a:spcBef>
              <a:buFont typeface="Arial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574675" indent="-287338">
              <a:buClr>
                <a:schemeClr val="accent2"/>
              </a:buClr>
              <a:defRPr sz="1600"/>
            </a:lvl3pPr>
            <a:lvl4pPr marL="862013" indent="-287338">
              <a:defRPr sz="1500"/>
            </a:lvl4pPr>
            <a:lvl5pPr marL="1147763" indent="-285750">
              <a:buClr>
                <a:schemeClr val="accent1"/>
              </a:buCl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9768" y="1129188"/>
            <a:ext cx="1367030" cy="0"/>
            <a:chOff x="833627" y="4881706"/>
            <a:chExt cx="1714502" cy="0"/>
          </a:xfrm>
        </p:grpSpPr>
        <p:cxnSp>
          <p:nvCxnSpPr>
            <p:cNvPr id="7" name="Straight Connector 6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3565" y="226695"/>
            <a:ext cx="8311896" cy="7132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75344189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6200000">
            <a:off x="3482431" y="617698"/>
            <a:ext cx="2179136" cy="9143999"/>
          </a:xfrm>
          <a:prstGeom prst="rect">
            <a:avLst/>
          </a:prstGeom>
          <a:solidFill>
            <a:srgbClr val="FFFFFF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11125" dist="50800" dir="2700000" algn="tl" rotWithShape="0">
              <a:srgbClr val="A1ABD7">
                <a:alpha val="2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4112472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Rectangle 12"/>
          <p:cNvSpPr/>
          <p:nvPr/>
        </p:nvSpPr>
        <p:spPr>
          <a:xfrm rot="16200000">
            <a:off x="709942" y="3409906"/>
            <a:ext cx="2161730" cy="3581612"/>
          </a:xfrm>
          <a:prstGeom prst="rect">
            <a:avLst/>
          </a:prstGeom>
          <a:gradFill flip="none" rotWithShape="0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" y="4361688"/>
            <a:ext cx="8311896" cy="584235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sz="2900" dirty="0">
                <a:solidFill>
                  <a:schemeClr val="tx2"/>
                </a:solidFill>
                <a:ea typeface="+mj-ea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272490"/>
            <a:ext cx="8311896" cy="389593"/>
          </a:xfrm>
        </p:spPr>
        <p:txBody>
          <a:bodyPr>
            <a:noAutofit/>
          </a:bodyPr>
          <a:lstStyle>
            <a:lvl1pPr marL="0" indent="0" algn="l">
              <a:buNone/>
              <a:defRPr lang="en-US" sz="2200" b="0" kern="1200" dirty="0">
                <a:solidFill>
                  <a:schemeClr val="bg2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5662083"/>
            <a:ext cx="8311896" cy="350982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300" b="0" kern="1200" dirty="0">
                <a:solidFill>
                  <a:schemeClr val="bg2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29768" y="5017686"/>
            <a:ext cx="1367030" cy="0"/>
            <a:chOff x="833627" y="4881706"/>
            <a:chExt cx="1714502" cy="0"/>
          </a:xfrm>
        </p:grpSpPr>
        <p:cxnSp>
          <p:nvCxnSpPr>
            <p:cNvPr id="22" name="Straight Connector 21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rgbClr val="CCDE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rgbClr val="DF1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696450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orient="horz" pos="301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768" y="1581912"/>
            <a:ext cx="8311896" cy="376284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lang="en-US" sz="1800" b="1" kern="1200" dirty="0" smtClean="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276225" indent="-276225">
              <a:spcBef>
                <a:spcPts val="600"/>
              </a:spcBef>
              <a:buFont typeface="Arial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574675" indent="-287338">
              <a:buClr>
                <a:schemeClr val="accent2"/>
              </a:buClr>
              <a:defRPr sz="1600"/>
            </a:lvl3pPr>
            <a:lvl4pPr marL="862013" indent="-287338">
              <a:defRPr sz="1500"/>
            </a:lvl4pPr>
            <a:lvl5pPr marL="1147763" indent="-285750">
              <a:buClr>
                <a:schemeClr val="accent1"/>
              </a:buCl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29768" y="2133600"/>
            <a:ext cx="8311896" cy="4163683"/>
          </a:xfrm>
        </p:spPr>
        <p:txBody>
          <a:bodyPr/>
          <a:lstStyle>
            <a:lvl1pPr>
              <a:spcBef>
                <a:spcPts val="1200"/>
              </a:spcBef>
              <a:buFontTx/>
              <a:buNone/>
              <a:defRPr sz="1800" b="0">
                <a:solidFill>
                  <a:schemeClr val="tx2"/>
                </a:solidFill>
              </a:defRPr>
            </a:lvl1pPr>
            <a:lvl2pPr marL="276225" indent="-276225">
              <a:spcBef>
                <a:spcPts val="600"/>
              </a:spcBef>
              <a:buFont typeface="Arial" pitchFamily="34" charset="0"/>
              <a:buChar char="•"/>
              <a:defRPr sz="1800" b="0">
                <a:solidFill>
                  <a:schemeClr val="tx2"/>
                </a:solidFill>
              </a:defRPr>
            </a:lvl2pPr>
            <a:lvl3pPr marL="574675" indent="-287338">
              <a:buClr>
                <a:schemeClr val="accent2"/>
              </a:buClr>
              <a:defRPr sz="1600" b="0">
                <a:solidFill>
                  <a:schemeClr val="tx2"/>
                </a:solidFill>
              </a:defRPr>
            </a:lvl3pPr>
            <a:lvl4pPr marL="862013" indent="-287338">
              <a:defRPr sz="1500" b="0">
                <a:solidFill>
                  <a:schemeClr val="tx2"/>
                </a:solidFill>
              </a:defRPr>
            </a:lvl4pPr>
            <a:lvl5pPr marL="1147763" indent="-285750">
              <a:buClr>
                <a:schemeClr val="accent1"/>
              </a:buClr>
              <a:buFont typeface="Arial" pitchFamily="34" charset="0"/>
              <a:buChar char="•"/>
              <a:defRPr sz="15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567" y="1129188"/>
            <a:ext cx="1367030" cy="0"/>
            <a:chOff x="833627" y="4881706"/>
            <a:chExt cx="1714502" cy="0"/>
          </a:xfrm>
        </p:grpSpPr>
        <p:cxnSp>
          <p:nvCxnSpPr>
            <p:cNvPr id="8" name="Straight Connector 7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3565" y="226695"/>
            <a:ext cx="8311896" cy="7132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460957724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768" y="1437459"/>
            <a:ext cx="8311896" cy="451516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buFontTx/>
              <a:buNone/>
              <a:defRPr sz="1700" b="0">
                <a:solidFill>
                  <a:schemeClr val="tx2"/>
                </a:solidFill>
              </a:defRPr>
            </a:lvl1pPr>
            <a:lvl2pPr marL="276225" indent="-276225">
              <a:spcBef>
                <a:spcPts val="600"/>
              </a:spcBef>
              <a:buFont typeface="Arial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574675" indent="-287338">
              <a:buClr>
                <a:schemeClr val="accent2"/>
              </a:buClr>
              <a:defRPr sz="1600"/>
            </a:lvl3pPr>
            <a:lvl4pPr marL="862013" indent="-287338">
              <a:defRPr sz="1500"/>
            </a:lvl4pPr>
            <a:lvl5pPr marL="1147763" indent="-285750">
              <a:buClr>
                <a:schemeClr val="accent1"/>
              </a:buCl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429768" y="1888975"/>
            <a:ext cx="8311896" cy="4304791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icon to add chart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567" y="1129188"/>
            <a:ext cx="1367030" cy="0"/>
            <a:chOff x="833627" y="4881706"/>
            <a:chExt cx="1714502" cy="0"/>
          </a:xfrm>
        </p:grpSpPr>
        <p:cxnSp>
          <p:nvCxnSpPr>
            <p:cNvPr id="9" name="Straight Connector 8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3565" y="226695"/>
            <a:ext cx="8311896" cy="7132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460957724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33567" y="1129188"/>
            <a:ext cx="1367030" cy="0"/>
            <a:chOff x="833627" y="4881706"/>
            <a:chExt cx="1714502" cy="0"/>
          </a:xfrm>
        </p:grpSpPr>
        <p:cxnSp>
          <p:nvCxnSpPr>
            <p:cNvPr id="6" name="Straight Connector 5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3565" y="226695"/>
            <a:ext cx="8311896" cy="7132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460957724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6903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380"/>
          <a:stretch/>
        </p:blipFill>
        <p:spPr>
          <a:xfrm>
            <a:off x="9171" y="1470765"/>
            <a:ext cx="9144000" cy="53917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3308" y="3395498"/>
            <a:ext cx="2459892" cy="321003"/>
          </a:xfrm>
        </p:spPr>
        <p:txBody>
          <a:bodyPr>
            <a:normAutofit/>
          </a:bodyPr>
          <a:lstStyle>
            <a:lvl1pPr algn="l">
              <a:spcBef>
                <a:spcPts val="1200"/>
              </a:spcBef>
              <a:buFontTx/>
              <a:buNone/>
              <a:defRPr sz="1200" b="1">
                <a:solidFill>
                  <a:schemeClr val="tx2"/>
                </a:solidFill>
              </a:defRPr>
            </a:lvl1pPr>
            <a:lvl2pPr marL="276225" indent="-276225">
              <a:spcBef>
                <a:spcPts val="600"/>
              </a:spcBef>
              <a:buFont typeface="Arial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574675" indent="-287338">
              <a:buClr>
                <a:schemeClr val="accent2"/>
              </a:buClr>
              <a:defRPr sz="1600"/>
            </a:lvl3pPr>
            <a:lvl4pPr marL="862013" indent="-287338">
              <a:defRPr sz="1500"/>
            </a:lvl4pPr>
            <a:lvl5pPr marL="1147763" indent="-285750">
              <a:buClr>
                <a:schemeClr val="accent1"/>
              </a:buCl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567" y="1129188"/>
            <a:ext cx="1367030" cy="0"/>
            <a:chOff x="833627" y="4881706"/>
            <a:chExt cx="1714502" cy="0"/>
          </a:xfrm>
        </p:grpSpPr>
        <p:cxnSp>
          <p:nvCxnSpPr>
            <p:cNvPr id="9" name="Straight Connector 8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3565" y="226695"/>
            <a:ext cx="8311896" cy="71323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093308" y="3772591"/>
            <a:ext cx="2459892" cy="721256"/>
          </a:xfrm>
        </p:spPr>
        <p:txBody>
          <a:bodyPr>
            <a:normAutofit/>
          </a:bodyPr>
          <a:lstStyle>
            <a:lvl1pPr algn="l">
              <a:spcBef>
                <a:spcPts val="1200"/>
              </a:spcBef>
              <a:buFontTx/>
              <a:buNone/>
              <a:defRPr sz="1100" b="0">
                <a:solidFill>
                  <a:schemeClr val="tx2"/>
                </a:solidFill>
              </a:defRPr>
            </a:lvl1pPr>
            <a:lvl2pPr marL="276225" indent="-276225">
              <a:spcBef>
                <a:spcPts val="600"/>
              </a:spcBef>
              <a:buFont typeface="Arial" pitchFamily="34" charset="0"/>
              <a:buChar char="•"/>
              <a:defRPr sz="1800">
                <a:solidFill>
                  <a:schemeClr val="tx2"/>
                </a:solidFill>
              </a:defRPr>
            </a:lvl2pPr>
            <a:lvl3pPr marL="574675" indent="-287338">
              <a:buClr>
                <a:schemeClr val="accent2"/>
              </a:buClr>
              <a:defRPr sz="1600"/>
            </a:lvl3pPr>
            <a:lvl4pPr marL="862013" indent="-287338">
              <a:defRPr sz="1500"/>
            </a:lvl4pPr>
            <a:lvl5pPr marL="1147763" indent="-285750">
              <a:buClr>
                <a:schemeClr val="accent1"/>
              </a:buClr>
              <a:buFont typeface="Arial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2568909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3742442"/>
            <a:ext cx="769452" cy="769452"/>
          </a:xfrm>
          <a:prstGeom prst="rect">
            <a:avLst/>
          </a:prstGeom>
        </p:spPr>
      </p:pic>
      <p:pic>
        <p:nvPicPr>
          <p:cNvPr id="4" name="Picture 3" descr="icon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965" y="3742442"/>
            <a:ext cx="769452" cy="769452"/>
          </a:xfrm>
          <a:prstGeom prst="rect">
            <a:avLst/>
          </a:prstGeom>
        </p:spPr>
      </p:pic>
      <p:pic>
        <p:nvPicPr>
          <p:cNvPr id="5" name="Picture 4" descr="icon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005" y="3742442"/>
            <a:ext cx="769452" cy="769452"/>
          </a:xfrm>
          <a:prstGeom prst="rect">
            <a:avLst/>
          </a:prstGeom>
        </p:spPr>
      </p:pic>
      <p:pic>
        <p:nvPicPr>
          <p:cNvPr id="6" name="Picture 5" descr="icon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045" y="3742442"/>
            <a:ext cx="769452" cy="769452"/>
          </a:xfrm>
          <a:prstGeom prst="rect">
            <a:avLst/>
          </a:prstGeom>
        </p:spPr>
      </p:pic>
      <p:pic>
        <p:nvPicPr>
          <p:cNvPr id="7" name="Picture 6" descr="icon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69" y="2867024"/>
            <a:ext cx="769452" cy="769452"/>
          </a:xfrm>
          <a:prstGeom prst="rect">
            <a:avLst/>
          </a:prstGeom>
        </p:spPr>
      </p:pic>
      <p:pic>
        <p:nvPicPr>
          <p:cNvPr id="8" name="Picture 7" descr="icon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924" y="4617006"/>
            <a:ext cx="769452" cy="769452"/>
          </a:xfrm>
          <a:prstGeom prst="rect">
            <a:avLst/>
          </a:prstGeom>
        </p:spPr>
      </p:pic>
      <p:pic>
        <p:nvPicPr>
          <p:cNvPr id="9" name="Picture 8" descr="icon7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0964" y="4617006"/>
            <a:ext cx="769452" cy="769452"/>
          </a:xfrm>
          <a:prstGeom prst="rect">
            <a:avLst/>
          </a:prstGeom>
        </p:spPr>
      </p:pic>
      <p:pic>
        <p:nvPicPr>
          <p:cNvPr id="10" name="Picture 9" descr="icon8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6004" y="4617006"/>
            <a:ext cx="769452" cy="769452"/>
          </a:xfrm>
          <a:prstGeom prst="rect">
            <a:avLst/>
          </a:prstGeom>
        </p:spPr>
      </p:pic>
      <p:pic>
        <p:nvPicPr>
          <p:cNvPr id="11" name="Picture 10" descr="icon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1044" y="4617006"/>
            <a:ext cx="769452" cy="769452"/>
          </a:xfrm>
          <a:prstGeom prst="rect">
            <a:avLst/>
          </a:prstGeom>
        </p:spPr>
      </p:pic>
      <p:pic>
        <p:nvPicPr>
          <p:cNvPr id="12" name="Picture 11" descr="icon1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1048" y="2867024"/>
            <a:ext cx="769452" cy="769452"/>
          </a:xfrm>
          <a:prstGeom prst="rect">
            <a:avLst/>
          </a:prstGeom>
        </p:spPr>
      </p:pic>
      <p:pic>
        <p:nvPicPr>
          <p:cNvPr id="13" name="Picture 12" descr="icon11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924" y="5515246"/>
            <a:ext cx="769452" cy="769452"/>
          </a:xfrm>
          <a:prstGeom prst="rect">
            <a:avLst/>
          </a:prstGeom>
        </p:spPr>
      </p:pic>
      <p:pic>
        <p:nvPicPr>
          <p:cNvPr id="14" name="Picture 13" descr="icon12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0964" y="5515246"/>
            <a:ext cx="769452" cy="769452"/>
          </a:xfrm>
          <a:prstGeom prst="rect">
            <a:avLst/>
          </a:prstGeom>
        </p:spPr>
      </p:pic>
      <p:pic>
        <p:nvPicPr>
          <p:cNvPr id="15" name="Picture 14" descr="icon13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6004" y="5515246"/>
            <a:ext cx="769452" cy="769452"/>
          </a:xfrm>
          <a:prstGeom prst="rect">
            <a:avLst/>
          </a:prstGeom>
        </p:spPr>
      </p:pic>
      <p:pic>
        <p:nvPicPr>
          <p:cNvPr id="16" name="Picture 15" descr="icon14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1044" y="5515246"/>
            <a:ext cx="769452" cy="769452"/>
          </a:xfrm>
          <a:prstGeom prst="rect">
            <a:avLst/>
          </a:prstGeom>
        </p:spPr>
      </p:pic>
      <p:pic>
        <p:nvPicPr>
          <p:cNvPr id="17" name="Picture 16" descr="icon15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53527" y="2867024"/>
            <a:ext cx="769452" cy="769452"/>
          </a:xfrm>
          <a:prstGeom prst="rect">
            <a:avLst/>
          </a:prstGeom>
        </p:spPr>
      </p:pic>
      <p:pic>
        <p:nvPicPr>
          <p:cNvPr id="18" name="Picture 17" descr="icon16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3445" y="3742442"/>
            <a:ext cx="769452" cy="769452"/>
          </a:xfrm>
          <a:prstGeom prst="rect">
            <a:avLst/>
          </a:prstGeom>
        </p:spPr>
      </p:pic>
      <p:pic>
        <p:nvPicPr>
          <p:cNvPr id="19" name="Picture 18" descr="icon17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48565" y="3742442"/>
            <a:ext cx="769452" cy="769452"/>
          </a:xfrm>
          <a:prstGeom prst="rect">
            <a:avLst/>
          </a:prstGeom>
        </p:spPr>
      </p:pic>
      <p:pic>
        <p:nvPicPr>
          <p:cNvPr id="20" name="Picture 19" descr="icon18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53525" y="3742442"/>
            <a:ext cx="769452" cy="769452"/>
          </a:xfrm>
          <a:prstGeom prst="rect">
            <a:avLst/>
          </a:prstGeom>
        </p:spPr>
      </p:pic>
      <p:pic>
        <p:nvPicPr>
          <p:cNvPr id="21" name="Picture 20" descr="icon19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96088" y="3742442"/>
            <a:ext cx="769452" cy="769452"/>
          </a:xfrm>
          <a:prstGeom prst="rect">
            <a:avLst/>
          </a:prstGeom>
        </p:spPr>
      </p:pic>
      <p:pic>
        <p:nvPicPr>
          <p:cNvPr id="22" name="Picture 21" descr="icon20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58485" y="3742442"/>
            <a:ext cx="769452" cy="769452"/>
          </a:xfrm>
          <a:prstGeom prst="rect">
            <a:avLst/>
          </a:prstGeom>
        </p:spPr>
      </p:pic>
      <p:pic>
        <p:nvPicPr>
          <p:cNvPr id="23" name="Picture 22" descr="icon21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48564" y="4617006"/>
            <a:ext cx="769452" cy="769452"/>
          </a:xfrm>
          <a:prstGeom prst="rect">
            <a:avLst/>
          </a:prstGeom>
        </p:spPr>
      </p:pic>
      <p:pic>
        <p:nvPicPr>
          <p:cNvPr id="24" name="Picture 23" descr="icon22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63444" y="4617006"/>
            <a:ext cx="769452" cy="769452"/>
          </a:xfrm>
          <a:prstGeom prst="rect">
            <a:avLst/>
          </a:prstGeom>
        </p:spPr>
      </p:pic>
      <p:pic>
        <p:nvPicPr>
          <p:cNvPr id="25" name="Picture 24" descr="icon23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53524" y="4617006"/>
            <a:ext cx="769452" cy="769452"/>
          </a:xfrm>
          <a:prstGeom prst="rect">
            <a:avLst/>
          </a:prstGeom>
        </p:spPr>
      </p:pic>
      <p:pic>
        <p:nvPicPr>
          <p:cNvPr id="26" name="Picture 25" descr="icon24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96088" y="4617006"/>
            <a:ext cx="769452" cy="769452"/>
          </a:xfrm>
          <a:prstGeom prst="rect">
            <a:avLst/>
          </a:prstGeom>
        </p:spPr>
      </p:pic>
      <p:pic>
        <p:nvPicPr>
          <p:cNvPr id="27" name="Picture 26" descr="icon25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48564" y="5515246"/>
            <a:ext cx="769452" cy="769452"/>
          </a:xfrm>
          <a:prstGeom prst="rect">
            <a:avLst/>
          </a:prstGeom>
        </p:spPr>
      </p:pic>
      <p:pic>
        <p:nvPicPr>
          <p:cNvPr id="28" name="Picture 27" descr="icon26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58484" y="4617006"/>
            <a:ext cx="769452" cy="769452"/>
          </a:xfrm>
          <a:prstGeom prst="rect">
            <a:avLst/>
          </a:prstGeom>
        </p:spPr>
      </p:pic>
      <p:pic>
        <p:nvPicPr>
          <p:cNvPr id="29" name="Picture 28" descr="icon27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63444" y="5515246"/>
            <a:ext cx="769452" cy="769452"/>
          </a:xfrm>
          <a:prstGeom prst="rect">
            <a:avLst/>
          </a:prstGeom>
        </p:spPr>
      </p:pic>
      <p:pic>
        <p:nvPicPr>
          <p:cNvPr id="30" name="Picture 29" descr="icon28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53524" y="5515246"/>
            <a:ext cx="769452" cy="769452"/>
          </a:xfrm>
          <a:prstGeom prst="rect">
            <a:avLst/>
          </a:prstGeom>
        </p:spPr>
      </p:pic>
      <p:pic>
        <p:nvPicPr>
          <p:cNvPr id="31" name="Picture 30" descr="icon30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96088" y="5515246"/>
            <a:ext cx="769452" cy="769452"/>
          </a:xfrm>
          <a:prstGeom prst="rect">
            <a:avLst/>
          </a:prstGeom>
        </p:spPr>
      </p:pic>
      <p:pic>
        <p:nvPicPr>
          <p:cNvPr id="32" name="Picture 31" descr="icon32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58484" y="5515246"/>
            <a:ext cx="769452" cy="76945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485" y="2867024"/>
            <a:ext cx="769452" cy="769452"/>
          </a:xfrm>
          <a:prstGeom prst="rect">
            <a:avLst/>
          </a:prstGeom>
        </p:spPr>
      </p:pic>
      <p:pic>
        <p:nvPicPr>
          <p:cNvPr id="34" name="Picture 33" descr="icon31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206006" y="2867024"/>
            <a:ext cx="769452" cy="769452"/>
          </a:xfrm>
          <a:prstGeom prst="rect">
            <a:avLst/>
          </a:prstGeom>
        </p:spPr>
      </p:pic>
      <p:pic>
        <p:nvPicPr>
          <p:cNvPr id="35" name="Picture 34" descr="icon33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96088" y="2867024"/>
            <a:ext cx="769452" cy="769452"/>
          </a:xfrm>
          <a:prstGeom prst="rect">
            <a:avLst/>
          </a:prstGeom>
        </p:spPr>
      </p:pic>
      <p:sp>
        <p:nvSpPr>
          <p:cNvPr id="36" name="Content Placeholder 12"/>
          <p:cNvSpPr>
            <a:spLocks noGrp="1"/>
          </p:cNvSpPr>
          <p:nvPr>
            <p:ph idx="1"/>
          </p:nvPr>
        </p:nvSpPr>
        <p:spPr>
          <a:xfrm>
            <a:off x="415925" y="2807397"/>
            <a:ext cx="2631563" cy="376284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36" descr="d1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15925" y="853911"/>
            <a:ext cx="786353" cy="786353"/>
          </a:xfrm>
          <a:prstGeom prst="rect">
            <a:avLst/>
          </a:prstGeom>
        </p:spPr>
      </p:pic>
      <p:pic>
        <p:nvPicPr>
          <p:cNvPr id="38" name="Picture 37" descr="d2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38530" y="853911"/>
            <a:ext cx="786353" cy="786353"/>
          </a:xfrm>
          <a:prstGeom prst="rect">
            <a:avLst/>
          </a:prstGeom>
        </p:spPr>
      </p:pic>
      <p:pic>
        <p:nvPicPr>
          <p:cNvPr id="39" name="Picture 38" descr="d3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261135" y="853911"/>
            <a:ext cx="786353" cy="786353"/>
          </a:xfrm>
          <a:prstGeom prst="rect">
            <a:avLst/>
          </a:prstGeom>
        </p:spPr>
      </p:pic>
      <p:pic>
        <p:nvPicPr>
          <p:cNvPr id="40" name="Picture 39" descr="d4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183740" y="853911"/>
            <a:ext cx="786353" cy="786353"/>
          </a:xfrm>
          <a:prstGeom prst="rect">
            <a:avLst/>
          </a:prstGeom>
        </p:spPr>
      </p:pic>
      <p:pic>
        <p:nvPicPr>
          <p:cNvPr id="41" name="Picture 40" descr="d5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106345" y="853911"/>
            <a:ext cx="786353" cy="786353"/>
          </a:xfrm>
          <a:prstGeom prst="rect">
            <a:avLst/>
          </a:prstGeom>
        </p:spPr>
      </p:pic>
      <p:pic>
        <p:nvPicPr>
          <p:cNvPr id="42" name="Picture 41" descr="d6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028950" y="853911"/>
            <a:ext cx="786353" cy="786353"/>
          </a:xfrm>
          <a:prstGeom prst="rect">
            <a:avLst/>
          </a:prstGeom>
        </p:spPr>
      </p:pic>
      <p:pic>
        <p:nvPicPr>
          <p:cNvPr id="43" name="Picture 42" descr="d7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51555" y="853911"/>
            <a:ext cx="786353" cy="786353"/>
          </a:xfrm>
          <a:prstGeom prst="rect">
            <a:avLst/>
          </a:prstGeom>
        </p:spPr>
      </p:pic>
      <p:pic>
        <p:nvPicPr>
          <p:cNvPr id="44" name="Picture 43" descr="d9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874160" y="853911"/>
            <a:ext cx="786353" cy="786353"/>
          </a:xfrm>
          <a:prstGeom prst="rect">
            <a:avLst/>
          </a:prstGeom>
        </p:spPr>
      </p:pic>
      <p:pic>
        <p:nvPicPr>
          <p:cNvPr id="45" name="Picture 44" descr="d10.png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796767" y="853911"/>
            <a:ext cx="786353" cy="786353"/>
          </a:xfrm>
          <a:prstGeom prst="rect">
            <a:avLst/>
          </a:prstGeom>
        </p:spPr>
      </p:pic>
      <p:pic>
        <p:nvPicPr>
          <p:cNvPr id="46" name="Picture 45" descr="c1.png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71337" y="1813533"/>
            <a:ext cx="580235" cy="667945"/>
          </a:xfrm>
          <a:prstGeom prst="rect">
            <a:avLst/>
          </a:prstGeom>
        </p:spPr>
      </p:pic>
      <p:pic>
        <p:nvPicPr>
          <p:cNvPr id="47" name="Picture 46" descr="c2.png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53400" y="1889042"/>
            <a:ext cx="759029" cy="573488"/>
          </a:xfrm>
          <a:prstGeom prst="rect">
            <a:avLst/>
          </a:prstGeom>
        </p:spPr>
      </p:pic>
      <p:pic>
        <p:nvPicPr>
          <p:cNvPr id="48" name="Picture 47" descr="c3.png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214257" y="1865428"/>
            <a:ext cx="796137" cy="620717"/>
          </a:xfrm>
          <a:prstGeom prst="rect">
            <a:avLst/>
          </a:prstGeom>
        </p:spPr>
      </p:pic>
      <p:pic>
        <p:nvPicPr>
          <p:cNvPr id="49" name="Picture 48" descr="c4.png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212222" y="1899162"/>
            <a:ext cx="654451" cy="553248"/>
          </a:xfrm>
          <a:prstGeom prst="rect">
            <a:avLst/>
          </a:prstGeom>
        </p:spPr>
      </p:pic>
      <p:pic>
        <p:nvPicPr>
          <p:cNvPr id="50" name="Picture 49" descr="c5.png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068501" y="1841814"/>
            <a:ext cx="769149" cy="667945"/>
          </a:xfrm>
          <a:prstGeom prst="rect">
            <a:avLst/>
          </a:prstGeom>
        </p:spPr>
      </p:pic>
      <p:pic>
        <p:nvPicPr>
          <p:cNvPr id="51" name="Picture 50" descr="c7.png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039478" y="1823260"/>
            <a:ext cx="789390" cy="705053"/>
          </a:xfrm>
          <a:prstGeom prst="rect">
            <a:avLst/>
          </a:prstGeom>
        </p:spPr>
      </p:pic>
      <p:pic>
        <p:nvPicPr>
          <p:cNvPr id="52" name="Picture 51" descr="c8.png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030696" y="1877235"/>
            <a:ext cx="705053" cy="597102"/>
          </a:xfrm>
          <a:prstGeom prst="rect">
            <a:avLst/>
          </a:prstGeom>
        </p:spPr>
      </p:pic>
      <p:pic>
        <p:nvPicPr>
          <p:cNvPr id="53" name="Picture 52" descr="c9.png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937577" y="1916030"/>
            <a:ext cx="691560" cy="519513"/>
          </a:xfrm>
          <a:prstGeom prst="rect">
            <a:avLst/>
          </a:prstGeom>
        </p:spPr>
      </p:pic>
      <p:pic>
        <p:nvPicPr>
          <p:cNvPr id="54" name="Picture 53" descr="c10.png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830964" y="1921090"/>
            <a:ext cx="681439" cy="509392"/>
          </a:xfrm>
          <a:prstGeom prst="rect">
            <a:avLst/>
          </a:prstGeom>
        </p:spPr>
      </p:pic>
      <p:sp>
        <p:nvSpPr>
          <p:cNvPr id="55" name="Content Placeholder 16"/>
          <p:cNvSpPr>
            <a:spLocks noGrp="1"/>
          </p:cNvSpPr>
          <p:nvPr>
            <p:ph idx="11"/>
          </p:nvPr>
        </p:nvSpPr>
        <p:spPr>
          <a:xfrm>
            <a:off x="415925" y="157116"/>
            <a:ext cx="2631563" cy="376284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3820859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16" y="1600200"/>
            <a:ext cx="8450544" cy="4343400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ts val="900"/>
              </a:spcBef>
              <a:buFontTx/>
              <a:buNone/>
              <a:defRPr lang="en-US" sz="1600" b="1" kern="1200" dirty="0" smtClean="0">
                <a:solidFill>
                  <a:srgbClr val="45A1AA"/>
                </a:solidFill>
                <a:latin typeface="Arial"/>
                <a:ea typeface="+mn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1600" b="0" kern="120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512763" indent="-285750" algn="l" defTabSz="457200" rtl="0" eaLnBrk="1" latinLnBrk="0" hangingPunct="1">
              <a:spcBef>
                <a:spcPts val="900"/>
              </a:spcBef>
              <a:buClr>
                <a:srgbClr val="642673"/>
              </a:buClr>
              <a:buFont typeface="Arial"/>
              <a:buChar char="•"/>
              <a:defRPr lang="en-US" sz="1400" kern="1200" dirty="0" smtClean="0">
                <a:solidFill>
                  <a:srgbClr val="414042"/>
                </a:solidFill>
                <a:latin typeface="Arial"/>
                <a:ea typeface="+mn-ea"/>
                <a:cs typeface="Arial"/>
              </a:defRPr>
            </a:lvl3pPr>
            <a:lvl4pPr marL="687387" indent="-285750" algn="l" defTabSz="457200" rtl="0" eaLnBrk="1" latinLnBrk="0" hangingPunct="1">
              <a:spcBef>
                <a:spcPts val="900"/>
              </a:spcBef>
              <a:buClr>
                <a:srgbClr val="45A1AA"/>
              </a:buClr>
              <a:buFont typeface="Arial" panose="020B0604020202020204" pitchFamily="34" charset="0"/>
              <a:buChar char="•"/>
              <a:defRPr lang="en-US" sz="1200" kern="1200" dirty="0" smtClean="0">
                <a:solidFill>
                  <a:srgbClr val="414042"/>
                </a:solidFill>
                <a:latin typeface="Arial"/>
                <a:ea typeface="+mn-ea"/>
                <a:cs typeface="Arial"/>
              </a:defRPr>
            </a:lvl4pPr>
            <a:lvl5pPr marL="687387" indent="-285750" algn="l" defTabSz="457200" rtl="0" eaLnBrk="1" latinLnBrk="0" hangingPunct="1">
              <a:spcBef>
                <a:spcPts val="900"/>
              </a:spcBef>
              <a:buClr>
                <a:srgbClr val="414042"/>
              </a:buClr>
              <a:buFont typeface="Arial" panose="020B0604020202020204" pitchFamily="34" charset="0"/>
              <a:buChar char="̶"/>
              <a:defRPr lang="en-US" sz="1200" kern="1200" dirty="0">
                <a:solidFill>
                  <a:srgbClr val="414042"/>
                </a:solidFill>
                <a:latin typeface="Arial"/>
                <a:ea typeface="+mn-ea"/>
                <a:cs typeface="Arial"/>
              </a:defRPr>
            </a:lvl5pPr>
          </a:lstStyle>
          <a:p>
            <a:pPr marL="342900" lvl="0" indent="-342900" algn="l" defTabSz="457200" rtl="0" eaLnBrk="1" latinLnBrk="0" hangingPunct="1">
              <a:spcBef>
                <a:spcPts val="1200"/>
              </a:spcBef>
              <a:buFontTx/>
              <a:buNone/>
            </a:pPr>
            <a:r>
              <a:rPr lang="en-US" dirty="0"/>
              <a:t>Click to edit Master text styles</a:t>
            </a:r>
          </a:p>
          <a:p>
            <a:pPr marL="173038" lvl="1" indent="-173038" algn="l" defTabSz="457200" rtl="0" eaLnBrk="1" latinLnBrk="0" hangingPunct="1"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401638" lvl="2" indent="-174625" algn="l" defTabSz="457200" rtl="0" eaLnBrk="1" latinLnBrk="0" hangingPunct="1">
              <a:spcBef>
                <a:spcPts val="900"/>
              </a:spcBef>
              <a:buClr>
                <a:srgbClr val="642673"/>
              </a:buClr>
              <a:buFont typeface="Arial"/>
              <a:buChar char="•"/>
            </a:pPr>
            <a:r>
              <a:rPr lang="en-US" dirty="0"/>
              <a:t>Third level</a:t>
            </a:r>
          </a:p>
          <a:p>
            <a:pPr marL="574675" lvl="3" indent="-173038" algn="l" defTabSz="457200" rtl="0" eaLnBrk="1" latinLnBrk="0" hangingPunct="1">
              <a:spcBef>
                <a:spcPts val="900"/>
              </a:spcBef>
              <a:buClr>
                <a:srgbClr val="45A1AA"/>
              </a:buClr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803275" lvl="4" indent="-173038" algn="l" defTabSz="457200" rtl="0" eaLnBrk="1" latinLnBrk="0" hangingPunct="1">
              <a:spcBef>
                <a:spcPts val="900"/>
              </a:spcBef>
              <a:buClr>
                <a:srgbClr val="414042"/>
              </a:buClr>
              <a:buFont typeface="Arial" panose="020B0604020202020204" pitchFamily="34" charset="0"/>
              <a:buChar char="̶"/>
            </a:pPr>
            <a:r>
              <a:rPr lang="en-US" dirty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56616" y="487681"/>
            <a:ext cx="8450544" cy="5826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318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6200000">
            <a:off x="3482431" y="617698"/>
            <a:ext cx="2179136" cy="9143999"/>
          </a:xfrm>
          <a:prstGeom prst="rect">
            <a:avLst/>
          </a:prstGeom>
          <a:solidFill>
            <a:srgbClr val="FFFFFF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11125" dist="50800" dir="2700000" algn="tl" rotWithShape="0">
              <a:srgbClr val="A1ABD7">
                <a:alpha val="2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4112472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Rectangle 12"/>
          <p:cNvSpPr/>
          <p:nvPr/>
        </p:nvSpPr>
        <p:spPr>
          <a:xfrm rot="16200000">
            <a:off x="709942" y="3409906"/>
            <a:ext cx="2161730" cy="3581612"/>
          </a:xfrm>
          <a:prstGeom prst="rect">
            <a:avLst/>
          </a:prstGeom>
          <a:gradFill flip="none" rotWithShape="0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" y="4361688"/>
            <a:ext cx="8311896" cy="584235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sz="2900" dirty="0">
                <a:solidFill>
                  <a:schemeClr val="tx2"/>
                </a:solidFill>
                <a:ea typeface="+mj-ea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272490"/>
            <a:ext cx="8311896" cy="389593"/>
          </a:xfrm>
        </p:spPr>
        <p:txBody>
          <a:bodyPr>
            <a:noAutofit/>
          </a:bodyPr>
          <a:lstStyle>
            <a:lvl1pPr marL="0" indent="0" algn="l">
              <a:buNone/>
              <a:defRPr lang="en-US" sz="2200" b="0" kern="1200" dirty="0">
                <a:solidFill>
                  <a:schemeClr val="bg2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5662083"/>
            <a:ext cx="8311896" cy="350982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300" b="0" kern="1200" dirty="0">
                <a:solidFill>
                  <a:schemeClr val="bg2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29768" y="5017686"/>
            <a:ext cx="1367030" cy="0"/>
            <a:chOff x="833627" y="4881706"/>
            <a:chExt cx="1714502" cy="0"/>
          </a:xfrm>
        </p:grpSpPr>
        <p:cxnSp>
          <p:nvCxnSpPr>
            <p:cNvPr id="22" name="Straight Connector 21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rgbClr val="CCDE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rgbClr val="DF1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0023427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orient="horz" pos="301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rot="16200000">
            <a:off x="3482431" y="617698"/>
            <a:ext cx="2179136" cy="9143999"/>
          </a:xfrm>
          <a:prstGeom prst="rect">
            <a:avLst/>
          </a:prstGeom>
          <a:solidFill>
            <a:srgbClr val="FFFFFF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11125" dist="50800" dir="2700000" algn="tl" rotWithShape="0">
              <a:srgbClr val="A1ABD7">
                <a:alpha val="2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4112472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3" name="Rectangle 12"/>
          <p:cNvSpPr/>
          <p:nvPr/>
        </p:nvSpPr>
        <p:spPr>
          <a:xfrm rot="16200000">
            <a:off x="709942" y="3409906"/>
            <a:ext cx="2161730" cy="3581612"/>
          </a:xfrm>
          <a:prstGeom prst="rect">
            <a:avLst/>
          </a:prstGeom>
          <a:gradFill flip="none" rotWithShape="0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" y="4361688"/>
            <a:ext cx="8311896" cy="584235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sz="2900" dirty="0">
                <a:solidFill>
                  <a:schemeClr val="tx2"/>
                </a:solidFill>
                <a:ea typeface="+mj-ea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272490"/>
            <a:ext cx="8311896" cy="389593"/>
          </a:xfrm>
        </p:spPr>
        <p:txBody>
          <a:bodyPr>
            <a:noAutofit/>
          </a:bodyPr>
          <a:lstStyle>
            <a:lvl1pPr marL="0" indent="0" algn="l">
              <a:buNone/>
              <a:defRPr lang="en-US" sz="2200" b="0" kern="1200" dirty="0">
                <a:solidFill>
                  <a:schemeClr val="bg2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5662083"/>
            <a:ext cx="8311896" cy="350982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300" b="0" kern="1200" dirty="0">
                <a:solidFill>
                  <a:schemeClr val="bg2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29768" y="5017686"/>
            <a:ext cx="1367030" cy="0"/>
            <a:chOff x="833627" y="4881706"/>
            <a:chExt cx="1714502" cy="0"/>
          </a:xfrm>
        </p:grpSpPr>
        <p:cxnSp>
          <p:nvCxnSpPr>
            <p:cNvPr id="22" name="Straight Connector 21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rgbClr val="CCDE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rgbClr val="DF1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8713697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orient="horz" pos="301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 rot="16200000">
            <a:off x="3482431" y="617698"/>
            <a:ext cx="2179136" cy="9143999"/>
          </a:xfrm>
          <a:prstGeom prst="rect">
            <a:avLst/>
          </a:prstGeom>
          <a:solidFill>
            <a:srgbClr val="FFFFFF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11125" dist="50800" dir="2700000" algn="tl" rotWithShape="0">
              <a:srgbClr val="A1ABD7">
                <a:alpha val="2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-1" y="4112472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31" name="Rectangle 30"/>
          <p:cNvSpPr/>
          <p:nvPr/>
        </p:nvSpPr>
        <p:spPr>
          <a:xfrm rot="16200000">
            <a:off x="709942" y="3409906"/>
            <a:ext cx="2161730" cy="3581612"/>
          </a:xfrm>
          <a:prstGeom prst="rect">
            <a:avLst/>
          </a:prstGeom>
          <a:gradFill flip="none" rotWithShape="0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" y="4361688"/>
            <a:ext cx="8311896" cy="584235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US" sz="2900" dirty="0">
                <a:solidFill>
                  <a:schemeClr val="tx2"/>
                </a:solidFill>
                <a:ea typeface="+mj-ea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29768" y="5017686"/>
            <a:ext cx="1367030" cy="0"/>
            <a:chOff x="833627" y="4881706"/>
            <a:chExt cx="1714502" cy="0"/>
          </a:xfrm>
        </p:grpSpPr>
        <p:cxnSp>
          <p:nvCxnSpPr>
            <p:cNvPr id="22" name="Straight Connector 21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rgbClr val="CCDE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rgbClr val="DF1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963689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orient="horz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rot="16200000">
            <a:off x="3482431" y="617698"/>
            <a:ext cx="2179136" cy="9143999"/>
          </a:xfrm>
          <a:prstGeom prst="rect">
            <a:avLst/>
          </a:prstGeom>
          <a:solidFill>
            <a:srgbClr val="FFFFFF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11125" dist="50800" dir="2700000" algn="tl" rotWithShape="0">
              <a:srgbClr val="A1ABD7">
                <a:alpha val="2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4112472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2" name="Rectangle 21"/>
          <p:cNvSpPr/>
          <p:nvPr/>
        </p:nvSpPr>
        <p:spPr>
          <a:xfrm rot="16200000">
            <a:off x="709942" y="3409906"/>
            <a:ext cx="2161730" cy="3581612"/>
          </a:xfrm>
          <a:prstGeom prst="rect">
            <a:avLst/>
          </a:prstGeom>
          <a:gradFill flip="none" rotWithShape="0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" y="4361688"/>
            <a:ext cx="8311896" cy="584235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900" dirty="0">
                <a:solidFill>
                  <a:schemeClr val="tx2"/>
                </a:solidFill>
                <a:ea typeface="+mj-ea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29768" y="5017686"/>
            <a:ext cx="1367030" cy="0"/>
            <a:chOff x="833627" y="4881706"/>
            <a:chExt cx="1714502" cy="0"/>
          </a:xfrm>
        </p:grpSpPr>
        <p:cxnSp>
          <p:nvCxnSpPr>
            <p:cNvPr id="12" name="Straight Connector 11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rgbClr val="CCDE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rgbClr val="DF1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20847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orient="horz" pos="301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rot="16200000">
            <a:off x="3482431" y="617698"/>
            <a:ext cx="2179136" cy="9143999"/>
          </a:xfrm>
          <a:prstGeom prst="rect">
            <a:avLst/>
          </a:prstGeom>
          <a:solidFill>
            <a:srgbClr val="FFFFFF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11125" dist="50800" dir="2700000" algn="tl" rotWithShape="0">
              <a:srgbClr val="A1ABD7">
                <a:alpha val="2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-1" y="4112472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2" name="Rectangle 21"/>
          <p:cNvSpPr/>
          <p:nvPr/>
        </p:nvSpPr>
        <p:spPr>
          <a:xfrm rot="16200000">
            <a:off x="709942" y="3409906"/>
            <a:ext cx="2161730" cy="3581612"/>
          </a:xfrm>
          <a:prstGeom prst="rect">
            <a:avLst/>
          </a:prstGeom>
          <a:gradFill flip="none" rotWithShape="0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29768" y="5017686"/>
            <a:ext cx="1367030" cy="0"/>
            <a:chOff x="833627" y="4881706"/>
            <a:chExt cx="1714502" cy="0"/>
          </a:xfrm>
        </p:grpSpPr>
        <p:cxnSp>
          <p:nvCxnSpPr>
            <p:cNvPr id="24" name="Straight Connector 23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rgbClr val="CCDE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rgbClr val="DF1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" y="4361688"/>
            <a:ext cx="8311896" cy="584235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900" dirty="0">
                <a:solidFill>
                  <a:schemeClr val="tx2"/>
                </a:solidFill>
                <a:ea typeface="+mj-ea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683743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orient="horz" pos="301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5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 rot="16200000">
            <a:off x="3482431" y="617698"/>
            <a:ext cx="2179136" cy="9143999"/>
          </a:xfrm>
          <a:prstGeom prst="rect">
            <a:avLst/>
          </a:prstGeom>
          <a:solidFill>
            <a:srgbClr val="FFFFFF">
              <a:alpha val="84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11125" dist="50800" dir="2700000" algn="tl" rotWithShape="0">
              <a:srgbClr val="A1ABD7">
                <a:alpha val="24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-1" y="4112472"/>
            <a:ext cx="9144000" cy="0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33" name="Rectangle 32"/>
          <p:cNvSpPr/>
          <p:nvPr/>
        </p:nvSpPr>
        <p:spPr>
          <a:xfrm rot="16200000">
            <a:off x="709942" y="3409906"/>
            <a:ext cx="2161730" cy="3581612"/>
          </a:xfrm>
          <a:prstGeom prst="rect">
            <a:avLst/>
          </a:prstGeom>
          <a:gradFill flip="none" rotWithShape="0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768" y="4361688"/>
            <a:ext cx="8311896" cy="584235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900" dirty="0">
                <a:solidFill>
                  <a:schemeClr val="tx2"/>
                </a:solidFill>
                <a:ea typeface="+mj-ea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29768" y="5017686"/>
            <a:ext cx="1367030" cy="0"/>
            <a:chOff x="833627" y="4881706"/>
            <a:chExt cx="1714502" cy="0"/>
          </a:xfrm>
        </p:grpSpPr>
        <p:cxnSp>
          <p:nvCxnSpPr>
            <p:cNvPr id="15" name="Straight Connector 14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rgbClr val="CCDE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rgbClr val="DF1C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6260308"/>
      </p:ext>
    </p:extLst>
  </p:cSld>
  <p:clrMapOvr>
    <a:masterClrMapping/>
  </p:clrMapOvr>
  <p:transition>
    <p:wipe dir="r"/>
  </p:transition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orient="horz" pos="37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9768" y="228600"/>
            <a:ext cx="8311896" cy="713232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lang="en-US" sz="2200" b="0" kern="1200" smtClean="0">
                <a:solidFill>
                  <a:srgbClr val="595959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3567" y="1129188"/>
            <a:ext cx="1367030" cy="0"/>
            <a:chOff x="833627" y="4881706"/>
            <a:chExt cx="1714502" cy="0"/>
          </a:xfrm>
        </p:grpSpPr>
        <p:cxnSp>
          <p:nvCxnSpPr>
            <p:cNvPr id="17" name="Straight Connector 16"/>
            <p:cNvCxnSpPr/>
            <p:nvPr/>
          </p:nvCxnSpPr>
          <p:spPr>
            <a:xfrm rot="5400000">
              <a:off x="1005077" y="4710256"/>
              <a:ext cx="0" cy="342900"/>
            </a:xfrm>
            <a:prstGeom prst="line">
              <a:avLst/>
            </a:prstGeom>
            <a:ln w="28575">
              <a:solidFill>
                <a:srgbClr val="6426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1347978" y="4710256"/>
              <a:ext cx="0" cy="3429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1690878" y="4710256"/>
              <a:ext cx="0" cy="342900"/>
            </a:xfrm>
            <a:prstGeom prst="line">
              <a:avLst/>
            </a:prstGeom>
            <a:ln w="28575">
              <a:solidFill>
                <a:srgbClr val="47A5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033779" y="4710256"/>
              <a:ext cx="0" cy="3429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76679" y="4710256"/>
              <a:ext cx="0" cy="342900"/>
            </a:xfrm>
            <a:prstGeom prst="line">
              <a:avLst/>
            </a:prstGeom>
            <a:ln w="28575">
              <a:solidFill>
                <a:srgbClr val="462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26303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9768" y="226695"/>
            <a:ext cx="8311896" cy="71323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768" y="1583255"/>
            <a:ext cx="8311896" cy="43249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457200" rtl="0" eaLnBrk="1" latinLnBrk="0" hangingPunct="1">
              <a:spcBef>
                <a:spcPts val="1200"/>
              </a:spcBef>
              <a:buFontTx/>
              <a:buNone/>
            </a:pPr>
            <a:r>
              <a:rPr lang="en-US" dirty="0"/>
              <a:t>Click to edit Master text styles</a:t>
            </a:r>
          </a:p>
          <a:p>
            <a:pPr marL="276225" lvl="1" indent="-276225" algn="l" defTabSz="457200" rtl="0" eaLnBrk="1" latinLnBrk="0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/>
              <a:t>Second level</a:t>
            </a:r>
          </a:p>
          <a:p>
            <a:pPr marL="574675" lvl="2" indent="-287338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</a:pPr>
            <a:r>
              <a:rPr lang="en-US" dirty="0"/>
              <a:t>Third level</a:t>
            </a:r>
          </a:p>
          <a:p>
            <a:pPr marL="862013" lvl="3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</a:pPr>
            <a:r>
              <a:rPr lang="en-US" dirty="0"/>
              <a:t>Fourth level</a:t>
            </a:r>
          </a:p>
          <a:p>
            <a:pPr marL="1147763" lvl="4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dirty="0"/>
              <a:t>Fifth level</a:t>
            </a:r>
          </a:p>
        </p:txBody>
      </p:sp>
      <p:pic>
        <p:nvPicPr>
          <p:cNvPr id="11" name="Picture 10" descr="ellucian logo color.png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923" y="6488344"/>
            <a:ext cx="1011504" cy="228600"/>
          </a:xfrm>
          <a:prstGeom prst="rect">
            <a:avLst/>
          </a:prstGeom>
        </p:spPr>
      </p:pic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1726900" y="6603745"/>
            <a:ext cx="4449733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2016 ELLUCIAN.</a:t>
            </a:r>
          </a:p>
        </p:txBody>
      </p:sp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6553200" y="6365187"/>
            <a:ext cx="218846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A085A0-3A3D-6540-B0AC-0588E66301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3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7" r:id="rId2"/>
    <p:sldLayoutId id="2147483708" r:id="rId3"/>
    <p:sldLayoutId id="2147483709" r:id="rId4"/>
    <p:sldLayoutId id="2147483687" r:id="rId5"/>
    <p:sldLayoutId id="2147483697" r:id="rId6"/>
    <p:sldLayoutId id="2147483698" r:id="rId7"/>
    <p:sldLayoutId id="2147483696" r:id="rId8"/>
    <p:sldLayoutId id="2147483699" r:id="rId9"/>
    <p:sldLayoutId id="2147483700" r:id="rId10"/>
    <p:sldLayoutId id="2147483704" r:id="rId11"/>
    <p:sldLayoutId id="2147483662" r:id="rId12"/>
    <p:sldLayoutId id="2147483679" r:id="rId13"/>
    <p:sldLayoutId id="2147483688" r:id="rId14"/>
    <p:sldLayoutId id="2147483692" r:id="rId15"/>
    <p:sldLayoutId id="2147483689" r:id="rId16"/>
    <p:sldLayoutId id="2147483690" r:id="rId17"/>
    <p:sldLayoutId id="2147483691" r:id="rId18"/>
    <p:sldLayoutId id="2147483705" r:id="rId19"/>
    <p:sldLayoutId id="2147483666" r:id="rId20"/>
    <p:sldLayoutId id="2147483669" r:id="rId21"/>
    <p:sldLayoutId id="2147483667" r:id="rId22"/>
    <p:sldLayoutId id="2147483673" r:id="rId23"/>
    <p:sldLayoutId id="2147483703" r:id="rId24"/>
    <p:sldLayoutId id="2147483701" r:id="rId25"/>
    <p:sldLayoutId id="2147483711" r:id="rId26"/>
  </p:sldLayoutIdLst>
  <p:transition>
    <p:wipe dir="r"/>
  </p:transition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lang="en-US" sz="2200" b="0" kern="1200" dirty="0">
          <a:solidFill>
            <a:srgbClr val="595959"/>
          </a:solidFill>
          <a:latin typeface="Arial"/>
          <a:ea typeface="+mn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lang="en-US" sz="1800" b="1" kern="1200" dirty="0" smtClean="0">
          <a:solidFill>
            <a:schemeClr val="accent2"/>
          </a:solidFill>
          <a:latin typeface="Arial"/>
          <a:ea typeface="+mn-ea"/>
          <a:cs typeface="Arial"/>
        </a:defRPr>
      </a:lvl1pPr>
      <a:lvl2pPr marL="285750" indent="-285750" algn="l" defTabSz="457200" rtl="0" eaLnBrk="1" latinLnBrk="0" hangingPunct="1">
        <a:spcBef>
          <a:spcPct val="20000"/>
        </a:spcBef>
        <a:buFont typeface="Arial"/>
        <a:buChar char="–"/>
        <a:defRPr lang="en-US" sz="1800" kern="1200" dirty="0" smtClean="0">
          <a:solidFill>
            <a:schemeClr val="tx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lang="en-US" sz="1600" kern="1200" dirty="0" smtClean="0">
          <a:solidFill>
            <a:srgbClr val="595959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lang="en-US" sz="1500" kern="1200" dirty="0" smtClean="0">
          <a:solidFill>
            <a:srgbClr val="595959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lang="en-US" sz="1500" kern="1200" dirty="0">
          <a:solidFill>
            <a:srgbClr val="595959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4" userDrawn="1">
          <p15:clr>
            <a:srgbClr val="F26B43"/>
          </p15:clr>
        </p15:guide>
        <p15:guide id="2" orient="horz" pos="4262" userDrawn="1">
          <p15:clr>
            <a:srgbClr val="F26B43"/>
          </p15:clr>
        </p15:guide>
        <p15:guide id="3" pos="54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518A4E8-3567-431A-8E74-1D0450E6F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28" y="833493"/>
            <a:ext cx="8450544" cy="542706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2400" dirty="0"/>
              <a:t>CBM0C1/CBM0CS Census Report Scenarios</a:t>
            </a:r>
            <a:endParaRPr lang="en-US" sz="2400" b="0" dirty="0"/>
          </a:p>
          <a:p>
            <a:pPr marL="628650" lvl="1" indent="-342900">
              <a:buFontTx/>
              <a:buChar char="-"/>
            </a:pPr>
            <a:r>
              <a:rPr lang="en-US" sz="2100" dirty="0"/>
              <a:t>If the course census date is after the previous official reporting date, and on/before the current report period’s flex cut off date, the course  is </a:t>
            </a:r>
            <a:r>
              <a:rPr lang="en-US" sz="2100" b="1" dirty="0"/>
              <a:t>flex</a:t>
            </a:r>
            <a:r>
              <a:rPr lang="en-US" sz="2100" dirty="0"/>
              <a:t>.</a:t>
            </a:r>
          </a:p>
          <a:p>
            <a:pPr lvl="1" indent="0">
              <a:buNone/>
            </a:pPr>
            <a:endParaRPr lang="en-US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BA645-592C-45F7-A2E3-89AA38F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272528"/>
            <a:ext cx="8450544" cy="582679"/>
          </a:xfrm>
        </p:spPr>
        <p:txBody>
          <a:bodyPr/>
          <a:lstStyle/>
          <a:p>
            <a:r>
              <a:rPr lang="en-US" sz="2600" b="1" dirty="0"/>
              <a:t>How Flex Cut Off Date Is Used – Census Reports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90A6F0-D552-4C9C-B1BD-6F8DC55C1012}"/>
              </a:ext>
            </a:extLst>
          </p:cNvPr>
          <p:cNvSpPr/>
          <p:nvPr/>
        </p:nvSpPr>
        <p:spPr>
          <a:xfrm>
            <a:off x="503813" y="3369315"/>
            <a:ext cx="7745506" cy="215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B66630-7364-4358-8CF8-2ABBAD9B8CC0}"/>
              </a:ext>
            </a:extLst>
          </p:cNvPr>
          <p:cNvSpPr/>
          <p:nvPr/>
        </p:nvSpPr>
        <p:spPr>
          <a:xfrm>
            <a:off x="4645506" y="3003555"/>
            <a:ext cx="64546" cy="120485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19AE99-8A27-48E0-8D88-F5669B9528C4}"/>
              </a:ext>
            </a:extLst>
          </p:cNvPr>
          <p:cNvSpPr/>
          <p:nvPr/>
        </p:nvSpPr>
        <p:spPr>
          <a:xfrm>
            <a:off x="3763374" y="3003554"/>
            <a:ext cx="64546" cy="1204856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B94F64-B313-40C1-9863-70849EE5C19B}"/>
              </a:ext>
            </a:extLst>
          </p:cNvPr>
          <p:cNvSpPr/>
          <p:nvPr/>
        </p:nvSpPr>
        <p:spPr>
          <a:xfrm>
            <a:off x="4895279" y="3003554"/>
            <a:ext cx="64546" cy="1204856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3AC14-1675-4B52-BF0B-64E3BC012F54}"/>
              </a:ext>
            </a:extLst>
          </p:cNvPr>
          <p:cNvSpPr/>
          <p:nvPr/>
        </p:nvSpPr>
        <p:spPr>
          <a:xfrm>
            <a:off x="8191046" y="3003553"/>
            <a:ext cx="64547" cy="120485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808F7-44E3-491F-A955-323A8D422F44}"/>
              </a:ext>
            </a:extLst>
          </p:cNvPr>
          <p:cNvSpPr txBox="1"/>
          <p:nvPr/>
        </p:nvSpPr>
        <p:spPr>
          <a:xfrm>
            <a:off x="4053839" y="2487187"/>
            <a:ext cx="1075763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Flex 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Cut Off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785FA-E0F3-46BF-BF89-9ACB132490A6}"/>
              </a:ext>
            </a:extLst>
          </p:cNvPr>
          <p:cNvSpPr txBox="1"/>
          <p:nvPr/>
        </p:nvSpPr>
        <p:spPr>
          <a:xfrm>
            <a:off x="4787696" y="4154236"/>
            <a:ext cx="1815701" cy="333486"/>
          </a:xfrm>
          <a:prstGeom prst="rect">
            <a:avLst/>
          </a:prstGeom>
        </p:spPr>
        <p:txBody>
          <a:bodyPr wrap="square" rtlCol="0" anchor="t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1400" b="1" dirty="0" err="1"/>
              <a:t>Rpt</a:t>
            </a:r>
            <a:r>
              <a:rPr lang="en-US" sz="1400" b="1" dirty="0"/>
              <a:t> Pd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9EF4-C394-4E2D-AC3E-BC780D3B60F9}"/>
              </a:ext>
            </a:extLst>
          </p:cNvPr>
          <p:cNvSpPr txBox="1"/>
          <p:nvPr/>
        </p:nvSpPr>
        <p:spPr>
          <a:xfrm>
            <a:off x="7698745" y="4154236"/>
            <a:ext cx="1815701" cy="333486"/>
          </a:xfrm>
          <a:prstGeom prst="rect">
            <a:avLst/>
          </a:prstGeom>
        </p:spPr>
        <p:txBody>
          <a:bodyPr wrap="square" rtlCol="0" anchor="t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1400" b="1" dirty="0" err="1"/>
              <a:t>Rpt</a:t>
            </a:r>
            <a:r>
              <a:rPr lang="en-US" sz="1400" b="1" dirty="0"/>
              <a:t> Pd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89877-1887-4971-9647-A5E8A8FDF59B}"/>
              </a:ext>
            </a:extLst>
          </p:cNvPr>
          <p:cNvSpPr txBox="1"/>
          <p:nvPr/>
        </p:nvSpPr>
        <p:spPr>
          <a:xfrm>
            <a:off x="3160950" y="2488392"/>
            <a:ext cx="1075763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Course census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EBFA9F-1934-4BED-8E18-87163A76F6AD}"/>
              </a:ext>
            </a:extLst>
          </p:cNvPr>
          <p:cNvSpPr/>
          <p:nvPr/>
        </p:nvSpPr>
        <p:spPr>
          <a:xfrm>
            <a:off x="5161874" y="3078860"/>
            <a:ext cx="64547" cy="94627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0061CF-84D0-436D-9B7F-B3598FB45D11}"/>
              </a:ext>
            </a:extLst>
          </p:cNvPr>
          <p:cNvSpPr txBox="1"/>
          <p:nvPr/>
        </p:nvSpPr>
        <p:spPr>
          <a:xfrm>
            <a:off x="5071445" y="2317464"/>
            <a:ext cx="1245084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Current Reporting Date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0A76F-3074-4B1F-BCCB-C4DE8F766F86}"/>
              </a:ext>
            </a:extLst>
          </p:cNvPr>
          <p:cNvSpPr/>
          <p:nvPr/>
        </p:nvSpPr>
        <p:spPr>
          <a:xfrm>
            <a:off x="1119348" y="3100375"/>
            <a:ext cx="64547" cy="94627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99595-9926-4523-A03E-E46E75A71FE1}"/>
              </a:ext>
            </a:extLst>
          </p:cNvPr>
          <p:cNvSpPr txBox="1"/>
          <p:nvPr/>
        </p:nvSpPr>
        <p:spPr>
          <a:xfrm>
            <a:off x="336840" y="2833600"/>
            <a:ext cx="2449432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Previous Reporting 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EBE33-7DF9-45ED-A0B9-9453C6195CC3}"/>
              </a:ext>
            </a:extLst>
          </p:cNvPr>
          <p:cNvSpPr txBox="1"/>
          <p:nvPr/>
        </p:nvSpPr>
        <p:spPr>
          <a:xfrm>
            <a:off x="2545087" y="4304829"/>
            <a:ext cx="4053825" cy="469923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rgbClr val="0070C0"/>
                </a:solidFill>
                <a:latin typeface="Script MT Bold" panose="03040602040607080904" pitchFamily="66" charset="0"/>
              </a:rPr>
              <a:t>Flex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AA1D3B-77BA-4086-91EB-1D8A941F7C53}"/>
              </a:ext>
            </a:extLst>
          </p:cNvPr>
          <p:cNvSpPr txBox="1"/>
          <p:nvPr/>
        </p:nvSpPr>
        <p:spPr>
          <a:xfrm>
            <a:off x="240818" y="5380211"/>
            <a:ext cx="8184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342900">
              <a:buFontTx/>
              <a:buChar char="-"/>
            </a:pPr>
            <a:r>
              <a:rPr lang="en-US" sz="2000" dirty="0"/>
              <a:t>If the course census date is after the flex cut off date (instead of on/after the report period start date), </a:t>
            </a:r>
            <a:r>
              <a:rPr lang="en-US" sz="2000"/>
              <a:t>and on/before </a:t>
            </a:r>
            <a:r>
              <a:rPr lang="en-US" sz="2000" dirty="0"/>
              <a:t>the current report period’s official reporting date, it is </a:t>
            </a:r>
            <a:r>
              <a:rPr lang="en-US" sz="2000" b="1" dirty="0"/>
              <a:t>not flex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102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518A4E8-3567-431A-8E74-1D0450E6F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28" y="833493"/>
            <a:ext cx="8450544" cy="542706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2400" dirty="0"/>
              <a:t>CBM0E1/CBM00S End of Term Report Scenarios</a:t>
            </a:r>
            <a:endParaRPr lang="en-US" sz="2400" b="0" dirty="0"/>
          </a:p>
          <a:p>
            <a:pPr marL="628650" lvl="1" indent="-342900">
              <a:buFontTx/>
              <a:buChar char="-"/>
            </a:pPr>
            <a:r>
              <a:rPr lang="en-US" sz="2100" dirty="0"/>
              <a:t>If the course census date is after the previous official reporting date, and on/before the current report period’s flex cut off date, and ends during the current reporting period, the course is </a:t>
            </a:r>
            <a:r>
              <a:rPr lang="en-US" sz="2100" b="1" dirty="0"/>
              <a:t>spanned flex</a:t>
            </a:r>
            <a:r>
              <a:rPr lang="en-US" sz="2100" dirty="0"/>
              <a:t>.</a:t>
            </a:r>
          </a:p>
          <a:p>
            <a:pPr lvl="1" indent="0">
              <a:buNone/>
            </a:pPr>
            <a:r>
              <a:rPr lang="en-US" sz="2100" dirty="0"/>
              <a:t> </a:t>
            </a:r>
            <a:endParaRPr lang="en-US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BA645-592C-45F7-A2E3-89AA38F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272528"/>
            <a:ext cx="8450544" cy="582679"/>
          </a:xfrm>
        </p:spPr>
        <p:txBody>
          <a:bodyPr/>
          <a:lstStyle/>
          <a:p>
            <a:r>
              <a:rPr lang="en-US" sz="2600" b="1" dirty="0"/>
              <a:t>How Flex Cut Off Date Is Used – End Of Term Reports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90A6F0-D552-4C9C-B1BD-6F8DC55C1012}"/>
              </a:ext>
            </a:extLst>
          </p:cNvPr>
          <p:cNvSpPr/>
          <p:nvPr/>
        </p:nvSpPr>
        <p:spPr>
          <a:xfrm>
            <a:off x="503813" y="3553081"/>
            <a:ext cx="7745506" cy="215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B66630-7364-4358-8CF8-2ABBAD9B8CC0}"/>
              </a:ext>
            </a:extLst>
          </p:cNvPr>
          <p:cNvSpPr/>
          <p:nvPr/>
        </p:nvSpPr>
        <p:spPr>
          <a:xfrm>
            <a:off x="4645506" y="3187321"/>
            <a:ext cx="64546" cy="120485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19AE99-8A27-48E0-8D88-F5669B9528C4}"/>
              </a:ext>
            </a:extLst>
          </p:cNvPr>
          <p:cNvSpPr/>
          <p:nvPr/>
        </p:nvSpPr>
        <p:spPr>
          <a:xfrm>
            <a:off x="3763374" y="3187320"/>
            <a:ext cx="64546" cy="1204856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B94F64-B313-40C1-9863-70849EE5C19B}"/>
              </a:ext>
            </a:extLst>
          </p:cNvPr>
          <p:cNvSpPr/>
          <p:nvPr/>
        </p:nvSpPr>
        <p:spPr>
          <a:xfrm>
            <a:off x="4895279" y="3187320"/>
            <a:ext cx="64546" cy="1204856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3AC14-1675-4B52-BF0B-64E3BC012F54}"/>
              </a:ext>
            </a:extLst>
          </p:cNvPr>
          <p:cNvSpPr/>
          <p:nvPr/>
        </p:nvSpPr>
        <p:spPr>
          <a:xfrm>
            <a:off x="8209874" y="3187319"/>
            <a:ext cx="45719" cy="120485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808F7-44E3-491F-A955-323A8D422F44}"/>
              </a:ext>
            </a:extLst>
          </p:cNvPr>
          <p:cNvSpPr txBox="1"/>
          <p:nvPr/>
        </p:nvSpPr>
        <p:spPr>
          <a:xfrm>
            <a:off x="4053839" y="2670953"/>
            <a:ext cx="1075763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Flex 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Cut Off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785FA-E0F3-46BF-BF89-9ACB132490A6}"/>
              </a:ext>
            </a:extLst>
          </p:cNvPr>
          <p:cNvSpPr txBox="1"/>
          <p:nvPr/>
        </p:nvSpPr>
        <p:spPr>
          <a:xfrm>
            <a:off x="4787696" y="4338002"/>
            <a:ext cx="1815701" cy="333486"/>
          </a:xfrm>
          <a:prstGeom prst="rect">
            <a:avLst/>
          </a:prstGeom>
        </p:spPr>
        <p:txBody>
          <a:bodyPr wrap="square" rtlCol="0" anchor="t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1400" b="1" dirty="0" err="1"/>
              <a:t>Rpt</a:t>
            </a:r>
            <a:r>
              <a:rPr lang="en-US" sz="1400" b="1" dirty="0"/>
              <a:t> Pd 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69EF4-C394-4E2D-AC3E-BC780D3B60F9}"/>
              </a:ext>
            </a:extLst>
          </p:cNvPr>
          <p:cNvSpPr txBox="1"/>
          <p:nvPr/>
        </p:nvSpPr>
        <p:spPr>
          <a:xfrm>
            <a:off x="7659009" y="4370661"/>
            <a:ext cx="1815701" cy="333486"/>
          </a:xfrm>
          <a:prstGeom prst="rect">
            <a:avLst/>
          </a:prstGeom>
        </p:spPr>
        <p:txBody>
          <a:bodyPr wrap="square" rtlCol="0" anchor="t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1400" b="1" dirty="0" err="1"/>
              <a:t>Rpt</a:t>
            </a:r>
            <a:r>
              <a:rPr lang="en-US" sz="1400" b="1" dirty="0"/>
              <a:t> Pd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89877-1887-4971-9647-A5E8A8FDF59B}"/>
              </a:ext>
            </a:extLst>
          </p:cNvPr>
          <p:cNvSpPr txBox="1"/>
          <p:nvPr/>
        </p:nvSpPr>
        <p:spPr>
          <a:xfrm>
            <a:off x="3160950" y="2672158"/>
            <a:ext cx="1075763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Course census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EBFA9F-1934-4BED-8E18-87163A76F6AD}"/>
              </a:ext>
            </a:extLst>
          </p:cNvPr>
          <p:cNvSpPr/>
          <p:nvPr/>
        </p:nvSpPr>
        <p:spPr>
          <a:xfrm>
            <a:off x="5161874" y="3262626"/>
            <a:ext cx="64547" cy="94627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0061CF-84D0-436D-9B7F-B3598FB45D11}"/>
              </a:ext>
            </a:extLst>
          </p:cNvPr>
          <p:cNvSpPr txBox="1"/>
          <p:nvPr/>
        </p:nvSpPr>
        <p:spPr>
          <a:xfrm>
            <a:off x="5069191" y="2498834"/>
            <a:ext cx="1075763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Current Reporting Date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0A76F-3074-4B1F-BCCB-C4DE8F766F86}"/>
              </a:ext>
            </a:extLst>
          </p:cNvPr>
          <p:cNvSpPr/>
          <p:nvPr/>
        </p:nvSpPr>
        <p:spPr>
          <a:xfrm>
            <a:off x="1119348" y="3284141"/>
            <a:ext cx="64547" cy="94627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799595-9926-4523-A03E-E46E75A71FE1}"/>
              </a:ext>
            </a:extLst>
          </p:cNvPr>
          <p:cNvSpPr txBox="1"/>
          <p:nvPr/>
        </p:nvSpPr>
        <p:spPr>
          <a:xfrm>
            <a:off x="508644" y="2985486"/>
            <a:ext cx="2748844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Previous Reporting 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EBE33-7DF9-45ED-A0B9-9453C6195CC3}"/>
              </a:ext>
            </a:extLst>
          </p:cNvPr>
          <p:cNvSpPr txBox="1"/>
          <p:nvPr/>
        </p:nvSpPr>
        <p:spPr>
          <a:xfrm>
            <a:off x="2545087" y="4467079"/>
            <a:ext cx="4053825" cy="469923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rgbClr val="0070C0"/>
                </a:solidFill>
                <a:latin typeface="Script MT Bold" panose="03040602040607080904" pitchFamily="66" charset="0"/>
              </a:rPr>
              <a:t>Spanned Flex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AA1D3B-77BA-4086-91EB-1D8A941F7C53}"/>
              </a:ext>
            </a:extLst>
          </p:cNvPr>
          <p:cNvSpPr txBox="1"/>
          <p:nvPr/>
        </p:nvSpPr>
        <p:spPr>
          <a:xfrm>
            <a:off x="240818" y="5380211"/>
            <a:ext cx="8184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lvl="1" indent="-342900">
              <a:buFontTx/>
              <a:buChar char="-"/>
            </a:pPr>
            <a:r>
              <a:rPr lang="en-US" sz="2000" dirty="0"/>
              <a:t>If the course census date is after the flex cut off date (instead of on/after the report period start date), and before the current report period’s official reporting date, it is </a:t>
            </a:r>
            <a:r>
              <a:rPr lang="en-US" sz="2000" b="1" dirty="0"/>
              <a:t>not flex</a:t>
            </a:r>
            <a:r>
              <a:rPr lang="en-US" sz="2000" dirty="0"/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AA1B37-B342-45B5-87D8-966D765AFC6B}"/>
              </a:ext>
            </a:extLst>
          </p:cNvPr>
          <p:cNvSpPr/>
          <p:nvPr/>
        </p:nvSpPr>
        <p:spPr>
          <a:xfrm>
            <a:off x="7874177" y="2915296"/>
            <a:ext cx="64546" cy="1204856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C77384-F2FE-47E7-82F2-EAD39A41927C}"/>
              </a:ext>
            </a:extLst>
          </p:cNvPr>
          <p:cNvSpPr txBox="1"/>
          <p:nvPr/>
        </p:nvSpPr>
        <p:spPr>
          <a:xfrm>
            <a:off x="7236583" y="2649827"/>
            <a:ext cx="1466353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Course end</a:t>
            </a:r>
          </a:p>
        </p:txBody>
      </p:sp>
    </p:spTree>
    <p:extLst>
      <p:ext uri="{BB962C8B-B14F-4D97-AF65-F5344CB8AC3E}">
        <p14:creationId xmlns:p14="http://schemas.microsoft.com/office/powerpoint/2010/main" val="3993643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518A4E8-3567-431A-8E74-1D0450E6F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16" y="973541"/>
            <a:ext cx="8450544" cy="542706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2400" dirty="0"/>
              <a:t>CBM0E1/CBM00S End of Term Report Scenarios (cont’d)</a:t>
            </a:r>
            <a:endParaRPr lang="en-US" sz="2400" b="0" dirty="0"/>
          </a:p>
          <a:p>
            <a:pPr marL="628650" lvl="1" indent="-342900">
              <a:buFontTx/>
              <a:buChar char="-"/>
            </a:pPr>
            <a:r>
              <a:rPr lang="en-US" sz="2100" dirty="0"/>
              <a:t>If the course census date is after the current report period’s official reporting date, and the course ends during the current reporting period, the course is marked is </a:t>
            </a:r>
            <a:r>
              <a:rPr lang="en-US" sz="2100" b="1" dirty="0"/>
              <a:t>regular</a:t>
            </a:r>
            <a:r>
              <a:rPr lang="en-US" sz="2100" dirty="0"/>
              <a:t> (non-spanned) </a:t>
            </a:r>
            <a:r>
              <a:rPr lang="en-US" sz="2100" b="1" dirty="0"/>
              <a:t>flex</a:t>
            </a:r>
            <a:r>
              <a:rPr lang="en-US" sz="2100" dirty="0"/>
              <a:t>.</a:t>
            </a:r>
          </a:p>
          <a:p>
            <a:pPr marL="628650" lvl="1" indent="-342900">
              <a:buFontTx/>
              <a:buChar char="-"/>
            </a:pPr>
            <a:endParaRPr lang="en-US" sz="2100" dirty="0"/>
          </a:p>
          <a:p>
            <a:pPr marL="628650" lvl="1" indent="-342900">
              <a:buFontTx/>
              <a:buChar char="-"/>
            </a:pPr>
            <a:endParaRPr lang="en-US" sz="2100" dirty="0"/>
          </a:p>
          <a:p>
            <a:pPr marL="628650" lvl="1" indent="-342900">
              <a:buFontTx/>
              <a:buChar char="-"/>
            </a:pPr>
            <a:endParaRPr lang="en-US" sz="2100" dirty="0"/>
          </a:p>
          <a:p>
            <a:pPr marL="628650" lvl="1" indent="-342900">
              <a:buFontTx/>
              <a:buChar char="-"/>
            </a:pPr>
            <a:endParaRPr lang="en-US" sz="2100" dirty="0"/>
          </a:p>
          <a:p>
            <a:pPr marL="628650" lvl="1" indent="-342900">
              <a:buFontTx/>
              <a:buChar char="-"/>
            </a:pPr>
            <a:endParaRPr lang="en-US" sz="2100" dirty="0"/>
          </a:p>
          <a:p>
            <a:pPr marL="628650" lvl="1" indent="-342900">
              <a:buFontTx/>
              <a:buChar char="-"/>
            </a:pPr>
            <a:endParaRPr lang="en-US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BA645-592C-45F7-A2E3-89AA38F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6" y="272528"/>
            <a:ext cx="8450544" cy="582679"/>
          </a:xfrm>
        </p:spPr>
        <p:txBody>
          <a:bodyPr/>
          <a:lstStyle/>
          <a:p>
            <a:r>
              <a:rPr lang="en-US" sz="2600" b="1" dirty="0"/>
              <a:t>How Flex Cut Off Date Is Used – End Of Term Reports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F3914-BA72-4C87-AB19-89D26DC22116}"/>
              </a:ext>
            </a:extLst>
          </p:cNvPr>
          <p:cNvSpPr/>
          <p:nvPr/>
        </p:nvSpPr>
        <p:spPr>
          <a:xfrm>
            <a:off x="503813" y="3800142"/>
            <a:ext cx="7745506" cy="215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0F622-D71B-430D-A190-D3DAFDBD4FFC}"/>
              </a:ext>
            </a:extLst>
          </p:cNvPr>
          <p:cNvSpPr/>
          <p:nvPr/>
        </p:nvSpPr>
        <p:spPr>
          <a:xfrm>
            <a:off x="4645506" y="3434382"/>
            <a:ext cx="64546" cy="120485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230DEA-D57B-43E1-B5C0-53A7E3A01990}"/>
              </a:ext>
            </a:extLst>
          </p:cNvPr>
          <p:cNvSpPr/>
          <p:nvPr/>
        </p:nvSpPr>
        <p:spPr>
          <a:xfrm>
            <a:off x="6219797" y="3412866"/>
            <a:ext cx="64547" cy="946278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F0E050-988F-4B3D-8269-06BC736B63DD}"/>
              </a:ext>
            </a:extLst>
          </p:cNvPr>
          <p:cNvSpPr/>
          <p:nvPr/>
        </p:nvSpPr>
        <p:spPr>
          <a:xfrm>
            <a:off x="4895279" y="3434381"/>
            <a:ext cx="64546" cy="1204856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1B382-E5BF-44E6-B537-338D7B5122D1}"/>
              </a:ext>
            </a:extLst>
          </p:cNvPr>
          <p:cNvSpPr txBox="1"/>
          <p:nvPr/>
        </p:nvSpPr>
        <p:spPr>
          <a:xfrm>
            <a:off x="4053839" y="2918014"/>
            <a:ext cx="1075763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Flex 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Cut Off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4E11E-CB72-4946-80BF-0016DE91CBBE}"/>
              </a:ext>
            </a:extLst>
          </p:cNvPr>
          <p:cNvSpPr txBox="1"/>
          <p:nvPr/>
        </p:nvSpPr>
        <p:spPr>
          <a:xfrm>
            <a:off x="4787696" y="4585063"/>
            <a:ext cx="1815701" cy="333486"/>
          </a:xfrm>
          <a:prstGeom prst="rect">
            <a:avLst/>
          </a:prstGeom>
        </p:spPr>
        <p:txBody>
          <a:bodyPr wrap="square" rtlCol="0" anchor="t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1400" b="1" dirty="0" err="1"/>
              <a:t>Rpt</a:t>
            </a:r>
            <a:r>
              <a:rPr lang="en-US" sz="1400" b="1" dirty="0"/>
              <a:t> Pd 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105BE7-6766-4091-A5C1-7897C79BDBDC}"/>
              </a:ext>
            </a:extLst>
          </p:cNvPr>
          <p:cNvSpPr txBox="1"/>
          <p:nvPr/>
        </p:nvSpPr>
        <p:spPr>
          <a:xfrm>
            <a:off x="7786675" y="4606963"/>
            <a:ext cx="1815701" cy="333486"/>
          </a:xfrm>
          <a:prstGeom prst="rect">
            <a:avLst/>
          </a:prstGeom>
        </p:spPr>
        <p:txBody>
          <a:bodyPr wrap="square" rtlCol="0" anchor="t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1400" b="1" dirty="0" err="1"/>
              <a:t>Rpt</a:t>
            </a:r>
            <a:r>
              <a:rPr lang="en-US" sz="1400" b="1" dirty="0"/>
              <a:t> Pd 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18873-6BA4-4919-A800-4A802495A465}"/>
              </a:ext>
            </a:extLst>
          </p:cNvPr>
          <p:cNvSpPr txBox="1"/>
          <p:nvPr/>
        </p:nvSpPr>
        <p:spPr>
          <a:xfrm>
            <a:off x="6122978" y="2885882"/>
            <a:ext cx="1075763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Course census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8C5DEF-5C31-4EDB-8A25-11B0E8573D0F}"/>
              </a:ext>
            </a:extLst>
          </p:cNvPr>
          <p:cNvSpPr/>
          <p:nvPr/>
        </p:nvSpPr>
        <p:spPr>
          <a:xfrm>
            <a:off x="5161874" y="3509687"/>
            <a:ext cx="64547" cy="94627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98D508-3F10-4CEB-BF02-5FBFC1AC7020}"/>
              </a:ext>
            </a:extLst>
          </p:cNvPr>
          <p:cNvSpPr txBox="1"/>
          <p:nvPr/>
        </p:nvSpPr>
        <p:spPr>
          <a:xfrm>
            <a:off x="5069191" y="2745895"/>
            <a:ext cx="1075763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Current Reporting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F363A9-6776-4E68-B122-CD8925DDD38D}"/>
              </a:ext>
            </a:extLst>
          </p:cNvPr>
          <p:cNvSpPr/>
          <p:nvPr/>
        </p:nvSpPr>
        <p:spPr>
          <a:xfrm>
            <a:off x="1119348" y="3509687"/>
            <a:ext cx="64547" cy="94627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78F23-E9C6-4C1B-A637-040EA2AB5FD1}"/>
              </a:ext>
            </a:extLst>
          </p:cNvPr>
          <p:cNvSpPr txBox="1"/>
          <p:nvPr/>
        </p:nvSpPr>
        <p:spPr>
          <a:xfrm>
            <a:off x="982107" y="3220004"/>
            <a:ext cx="2446242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Previous Reporting 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8748B2-45A9-43A6-82AE-16EC4AECC81E}"/>
              </a:ext>
            </a:extLst>
          </p:cNvPr>
          <p:cNvSpPr/>
          <p:nvPr/>
        </p:nvSpPr>
        <p:spPr>
          <a:xfrm>
            <a:off x="8091080" y="3412866"/>
            <a:ext cx="64547" cy="989704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DF9B7-867B-4BBE-A2B4-DF785279B4C3}"/>
              </a:ext>
            </a:extLst>
          </p:cNvPr>
          <p:cNvSpPr txBox="1"/>
          <p:nvPr/>
        </p:nvSpPr>
        <p:spPr>
          <a:xfrm>
            <a:off x="7105542" y="3133171"/>
            <a:ext cx="1403757" cy="666971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Course end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146397-92BF-490D-9AD1-0D676621CB18}"/>
              </a:ext>
            </a:extLst>
          </p:cNvPr>
          <p:cNvSpPr/>
          <p:nvPr/>
        </p:nvSpPr>
        <p:spPr>
          <a:xfrm>
            <a:off x="8257491" y="3434382"/>
            <a:ext cx="64546" cy="1204856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3B57B4-0B57-43B2-A310-9C334B70B8A0}"/>
              </a:ext>
            </a:extLst>
          </p:cNvPr>
          <p:cNvSpPr txBox="1"/>
          <p:nvPr/>
        </p:nvSpPr>
        <p:spPr>
          <a:xfrm>
            <a:off x="1014531" y="4746814"/>
            <a:ext cx="7494768" cy="469923"/>
          </a:xfrm>
          <a:prstGeom prst="rect">
            <a:avLst/>
          </a:prstGeom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rgbClr val="0070C0"/>
                </a:solidFill>
                <a:latin typeface="Script MT Bold" panose="03040602040607080904" pitchFamily="66" charset="0"/>
              </a:rPr>
              <a:t>Regular Flex (End of Term)</a:t>
            </a:r>
          </a:p>
        </p:txBody>
      </p:sp>
    </p:spTree>
    <p:extLst>
      <p:ext uri="{BB962C8B-B14F-4D97-AF65-F5344CB8AC3E}">
        <p14:creationId xmlns:p14="http://schemas.microsoft.com/office/powerpoint/2010/main" val="2626094745"/>
      </p:ext>
    </p:extLst>
  </p:cSld>
  <p:clrMapOvr>
    <a:masterClrMapping/>
  </p:clrMapOvr>
</p:sld>
</file>

<file path=ppt/theme/theme1.xml><?xml version="1.0" encoding="utf-8"?>
<a:theme xmlns:a="http://schemas.openxmlformats.org/drawingml/2006/main" name="Ellucian Powerpoint template 2016 (02) E">
  <a:themeElements>
    <a:clrScheme name="Custom 92">
      <a:dk1>
        <a:srgbClr val="595959"/>
      </a:dk1>
      <a:lt1>
        <a:srgbClr val="FFFFFF"/>
      </a:lt1>
      <a:dk2>
        <a:srgbClr val="414042"/>
      </a:dk2>
      <a:lt2>
        <a:srgbClr val="DCDDDE"/>
      </a:lt2>
      <a:accent1>
        <a:srgbClr val="DF1C5A"/>
      </a:accent1>
      <a:accent2>
        <a:srgbClr val="642673"/>
      </a:accent2>
      <a:accent3>
        <a:srgbClr val="4F2460"/>
      </a:accent3>
      <a:accent4>
        <a:srgbClr val="47A5AA"/>
      </a:accent4>
      <a:accent5>
        <a:srgbClr val="462F89"/>
      </a:accent5>
      <a:accent6>
        <a:srgbClr val="CCDE44"/>
      </a:accent6>
      <a:hlink>
        <a:srgbClr val="462F89"/>
      </a:hlink>
      <a:folHlink>
        <a:srgbClr val="A1ABD7"/>
      </a:folHlink>
    </a:clrScheme>
    <a:fontScheme name="Elluci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t" anchorCtr="0">
        <a:normAutofit/>
      </a:bodyPr>
      <a:lstStyle>
        <a:defPPr>
          <a:lnSpc>
            <a:spcPct val="120000"/>
          </a:lnSpc>
          <a:defRPr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llucian Powerpoint template 2016 (02 B) E" id="{5F6C7AEE-8976-4971-B542-B34F2A127658}" vid="{C4EE3480-21E8-4148-880F-9E4348E10D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CE210A966BA34FB6B61A8585A3703A" ma:contentTypeVersion="0" ma:contentTypeDescription="Create a new document." ma:contentTypeScope="" ma:versionID="b9e186ae65bfa493285559182932ab4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1288C1-A09F-4A06-87E3-72B5505263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AB9795B-2CB4-445B-8AD7-26D7C1E888AD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94285A8-46C5-4DD5-B4AF-7D3A7993EF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Ellucian Powerpoint template 2016 (02) E.thmx</Template>
  <TotalTime>21962</TotalTime>
  <Words>305</Words>
  <Application>Microsoft Office PowerPoint</Application>
  <PresentationFormat>On-screen Show (4:3)</PresentationFormat>
  <Paragraphs>48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Script MT Bold</vt:lpstr>
      <vt:lpstr>Wingdings</vt:lpstr>
      <vt:lpstr>Ellucian Powerpoint template 2016 (02) E</vt:lpstr>
      <vt:lpstr>How Flex Cut Off Date Is Used – Census Reports</vt:lpstr>
      <vt:lpstr>How Flex Cut Off Date Is Used – End Of Term Reports</vt:lpstr>
      <vt:lpstr>How Flex Cut Off Date Is Used – End Of Term Reports</vt:lpstr>
    </vt:vector>
  </TitlesOfParts>
  <Company>Ellucian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IDN - Ellucian PowerPoint Template</dc:title>
  <dc:creator>Brent Morris</dc:creator>
  <cp:lastModifiedBy>Celestine E. Kemah</cp:lastModifiedBy>
  <cp:revision>719</cp:revision>
  <dcterms:created xsi:type="dcterms:W3CDTF">2016-02-17T19:42:41Z</dcterms:created>
  <dcterms:modified xsi:type="dcterms:W3CDTF">2022-02-22T17:12:37Z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10000</vt:r8>
  </property>
  <property fmtid="{D5CDD505-2E9C-101B-9397-08002B2CF9AE}" pid="3" name="WorkflowChangePath">
    <vt:lpwstr>7c8400d0-a84f-403e-a8ca-37de6a498fe8,26;7c8400d0-a84f-403e-a8ca-37de6a498fe8,29;dbc78b63-6ce8-4e5b-b8d8-fc9e8f7b5399,40;</vt:lpwstr>
  </property>
  <property fmtid="{D5CDD505-2E9C-101B-9397-08002B2CF9AE}" pid="4" name="ContentTypeId">
    <vt:lpwstr>0x010100F8CE210A966BA34FB6B61A8585A3703A</vt:lpwstr>
  </property>
</Properties>
</file>